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5" r:id="rId2"/>
    <p:sldId id="365" r:id="rId3"/>
    <p:sldId id="342" r:id="rId4"/>
    <p:sldId id="370" r:id="rId5"/>
    <p:sldId id="388" r:id="rId6"/>
    <p:sldId id="394" r:id="rId7"/>
    <p:sldId id="367" r:id="rId8"/>
    <p:sldId id="381" r:id="rId9"/>
    <p:sldId id="368" r:id="rId10"/>
    <p:sldId id="348" r:id="rId11"/>
    <p:sldId id="397" r:id="rId12"/>
    <p:sldId id="399" r:id="rId13"/>
    <p:sldId id="398" r:id="rId14"/>
    <p:sldId id="345" r:id="rId15"/>
    <p:sldId id="391" r:id="rId16"/>
    <p:sldId id="369" r:id="rId17"/>
    <p:sldId id="346" r:id="rId18"/>
    <p:sldId id="382" r:id="rId19"/>
    <p:sldId id="366" r:id="rId20"/>
  </p:sldIdLst>
  <p:sldSz cx="12192000" cy="6858000"/>
  <p:notesSz cx="6858000" cy="9144000"/>
  <p:embeddedFontLst>
    <p:embeddedFont>
      <p:font typeface="MiSans Heavy" panose="02010600030101010101" charset="-122"/>
      <p:bold r:id="rId22"/>
    </p:embeddedFont>
    <p:embeddedFont>
      <p:font typeface="思源宋体 CN" panose="02010600030101010101" charset="-122"/>
      <p:regular r:id="rId23"/>
    </p:embeddedFont>
    <p:embeddedFont>
      <p:font typeface="思源宋体 CN Heavy" panose="02010600030101010101" charset="-122"/>
      <p:bold r:id="rId24"/>
    </p:embeddedFont>
    <p:embeddedFont>
      <p:font typeface="Arial Black" panose="020B0A04020102020204" pitchFamily="34" charset="0"/>
      <p:bold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BBFF"/>
    <a:srgbClr val="3384C9"/>
    <a:srgbClr val="0C3D86"/>
    <a:srgbClr val="2A77EC"/>
    <a:srgbClr val="54A2FC"/>
    <a:srgbClr val="5188DE"/>
    <a:srgbClr val="4F98FF"/>
    <a:srgbClr val="71ACFF"/>
    <a:srgbClr val="5199FF"/>
    <a:srgbClr val="75A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>
        <p:scale>
          <a:sx n="75" d="100"/>
          <a:sy n="75" d="100"/>
        </p:scale>
        <p:origin x="80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CDE12-AF40-13DA-F7F4-329AAD686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0957F8-0BF5-2398-8C07-7ED7FAAC8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078315-197D-EFA6-A04D-6F208E4B6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6CF2C2-6B61-CCD6-017B-0D36CAB8B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560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DB5FE-DA07-9088-2B23-9EE7A5334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6C5838-A8B7-4FA7-3F88-FD675A167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1363FD-E9B0-F747-48A9-1E015EC1C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212D7-D40F-DDF0-AE15-5877DB592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230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22F7-D2F1-C857-70A8-79D564963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F46EE2-06CB-37C5-E9CE-B9B98EEF3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38B5DE-5B61-0ED1-EE7B-7F7A8AA04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F7888-C958-3041-AAE0-113521BA7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296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CF4B7-6930-ED43-B4E9-2AB1F0E8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F395BC-B559-CFB1-973F-1A5F34D27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58715E-DA3F-316D-A384-A3572DC54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27182-3A8E-1BB6-5573-6BAD359D3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428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1C28-8238-2C76-1CAA-FBB778A3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97A462-49DB-A9CD-C3B4-0E64BF9D8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81BE01-F0D4-2CDF-5FC3-5986643FD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CE3E24-D88A-C28C-0F30-20D317605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602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3B77D-CF9B-D0B4-4B69-B56C5011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DE5A09-C296-515B-B5AF-E0219FDED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26C8D1-73A2-02C6-07B8-A1B30C7F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B387CE-FC14-5F21-5992-6FFE35724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4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0A5D-F660-6B9F-7D26-DFFA3799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A50448-C688-F18B-7E13-706A29C09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441DD3-A27D-5EC8-B658-EF0C0C365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2C7C19-1D00-3DB2-BF41-9777B0ECD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71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26C35-698A-3C34-4F52-B0FE34A7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E7F745-DCD6-AB4E-F4F1-273F565AE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953735-AAB3-B488-8E08-5B18097C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675F9-28CE-73C8-D8B6-704167D19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79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84CC3-E670-ED72-56AE-9B763311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C65F5B-AA0A-8F94-B3BD-69E449BA4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91014D-26BF-2C29-0A5E-1640057B5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876DA1-0A32-AD0F-C51B-A28911F03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825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A4079-8E2E-BBA7-7A87-3609E777B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BF2ACC-D0CF-1F1D-5CF1-F2A960E4F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97A298-6163-0F2A-950E-8F9B06D84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10220-0F05-516B-45A2-A6E331E4D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05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8E6D4-8BA4-4A99-FE72-5BAFF581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C9807D-3F13-D27B-0C91-E67FB35B9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802F66-A716-33A0-47A9-FA2673253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4693CD-A192-101D-50F5-59A50E389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86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ABA49-EF90-452F-9FDC-BB73E07BD941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19EE0-B0C0-4441-A8D5-F3D06A58D4F5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4D1DF-18C4-45F6-B5B8-E4660F192E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hyperlink" Target="http://111.170.11.164:10000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2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1.jpe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11" Type="http://schemas.openxmlformats.org/officeDocument/2006/relationships/image" Target="../media/image26.png"/><Relationship Id="rId5" Type="http://schemas.openxmlformats.org/officeDocument/2006/relationships/image" Target="../media/image1.jpe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1.jpe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rgbClr val="AACBFF"/>
            </a:gs>
            <a:gs pos="60000">
              <a:srgbClr val="2A77E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:\资料\！三大风景照（外宣）02\三峡大学秋景\秋景（谢丞）\IMG_5757.jpgIMG_5757"/>
          <p:cNvPicPr>
            <a:picLocks noChangeAspect="1"/>
          </p:cNvPicPr>
          <p:nvPr/>
        </p:nvPicPr>
        <p:blipFill>
          <a:blip r:embed="rId3"/>
          <a:srcRect t="17832"/>
          <a:stretch>
            <a:fillRect/>
          </a:stretch>
        </p:blipFill>
        <p:spPr>
          <a:xfrm>
            <a:off x="0" y="0"/>
            <a:ext cx="12192635" cy="67297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277725" cy="6858000"/>
          </a:xfrm>
          <a:prstGeom prst="rect">
            <a:avLst/>
          </a:prstGeom>
          <a:gradFill>
            <a:gsLst>
              <a:gs pos="59000">
                <a:schemeClr val="accent5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4963FAC8-506E-77A3-94E5-6A63BB822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18446"/>
          <a:stretch/>
        </p:blipFill>
        <p:spPr>
          <a:xfrm>
            <a:off x="0" y="0"/>
            <a:ext cx="2250614" cy="917107"/>
          </a:xfrm>
          <a:prstGeom prst="rect">
            <a:avLst/>
          </a:prstGeom>
        </p:spPr>
      </p:pic>
      <p:sp>
        <p:nvSpPr>
          <p:cNvPr id="107" name="矩形: 圆角 106"/>
          <p:cNvSpPr/>
          <p:nvPr/>
        </p:nvSpPr>
        <p:spPr>
          <a:xfrm>
            <a:off x="1112254" y="4600291"/>
            <a:ext cx="2513447" cy="609600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77800" dist="101600" dir="5400000" algn="t" rotWithShape="0">
              <a:srgbClr val="243D6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8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组</a:t>
            </a:r>
            <a:r>
              <a:rPr lang="en-US" altLang="zh-CN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智慧超市</a:t>
            </a:r>
            <a:endParaRPr lang="en-US" altLang="zh-CN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12520" y="2601595"/>
            <a:ext cx="7453781" cy="11079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</a:rPr>
              <a:t>软工项目答辩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112520" y="3717290"/>
            <a:ext cx="4984115" cy="6617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第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8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组 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· 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小型超市管理系统</a:t>
            </a:r>
            <a:endParaRPr lang="en-US" altLang="zh-CN" sz="1600" dirty="0">
              <a:solidFill>
                <a:schemeClr val="accent5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2024.12.30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112254" y="1760772"/>
            <a:ext cx="5204570" cy="923330"/>
            <a:chOff x="1182678" y="1760772"/>
            <a:chExt cx="5204570" cy="923330"/>
          </a:xfrm>
        </p:grpSpPr>
        <p:sp>
          <p:nvSpPr>
            <p:cNvPr id="9" name="文本框 8"/>
            <p:cNvSpPr txBox="1"/>
            <p:nvPr/>
          </p:nvSpPr>
          <p:spPr>
            <a:xfrm>
              <a:off x="1182678" y="1760772"/>
              <a:ext cx="1885721" cy="9233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54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2024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218102" y="1977705"/>
              <a:ext cx="3169146" cy="523220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Mini-Market</a:t>
              </a: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3048910" y="2036539"/>
              <a:ext cx="0" cy="371795"/>
            </a:xfrm>
            <a:prstGeom prst="line">
              <a:avLst/>
            </a:prstGeom>
            <a:ln>
              <a:solidFill>
                <a:srgbClr val="518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s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63760" y="0"/>
            <a:ext cx="2237740" cy="911860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B6E7EC35-4EBA-6C21-8520-E2567226C085}"/>
              </a:ext>
            </a:extLst>
          </p:cNvPr>
          <p:cNvCxnSpPr/>
          <p:nvPr/>
        </p:nvCxnSpPr>
        <p:spPr>
          <a:xfrm>
            <a:off x="-85531" y="911654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072E92-9C7E-29BD-828A-E413FB6AAD0F}"/>
              </a:ext>
            </a:extLst>
          </p:cNvPr>
          <p:cNvSpPr/>
          <p:nvPr/>
        </p:nvSpPr>
        <p:spPr>
          <a:xfrm>
            <a:off x="8254503" y="6182261"/>
            <a:ext cx="3625699" cy="407736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77800" dist="101600" dir="5400000" algn="t" rotWithShape="0">
              <a:srgbClr val="243D6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项目网址：</a:t>
            </a:r>
            <a:r>
              <a:rPr lang="en-US" altLang="zh-CN" sz="1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hlinkClick r:id="rId6"/>
              </a:rPr>
              <a:t>http://111.170.11.164:10000/</a:t>
            </a:r>
            <a:r>
              <a:rPr lang="en-US" altLang="zh-CN" sz="1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eveal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  <p:bldP spid="109" grpId="0"/>
      <p:bldP spid="55" grpId="0"/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D:\资料\！三大风景照（外宣）02\三峡大学秋景\秋景（谢丞）\IMG_5757.jpgIMG_57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pic>
        <p:nvPicPr>
          <p:cNvPr id="3" name="图片 2" descr="图片包含 文本&#10;&#10;描述已自动生成">
            <a:extLst>
              <a:ext uri="{FF2B5EF4-FFF2-40B4-BE49-F238E27FC236}">
                <a16:creationId xmlns:a16="http://schemas.microsoft.com/office/drawing/2014/main" id="{572BFA6A-F24E-765C-CC65-026C6E8CD8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pic>
        <p:nvPicPr>
          <p:cNvPr id="2" name="图片 1" descr="金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B22EE11-0933-508F-A8ED-B1F1584D9A60}"/>
              </a:ext>
            </a:extLst>
          </p:cNvPr>
          <p:cNvSpPr/>
          <p:nvPr/>
        </p:nvSpPr>
        <p:spPr>
          <a:xfrm>
            <a:off x="2287470" y="166631"/>
            <a:ext cx="3355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项目详情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系统设计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C9D53D2-B934-013F-07F3-62DB8263BF04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11BAD74-3209-AF66-5D8C-3136C45AA1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7643" y="986670"/>
            <a:ext cx="5656712" cy="5646898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D58F-237C-5E11-A8DD-A810CC509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BF495291-7A0D-B96A-3108-75EEB73FD7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3810"/>
            <a:ext cx="12192635" cy="6858635"/>
          </a:xfrm>
          <a:prstGeom prst="rect">
            <a:avLst/>
          </a:prstGeom>
        </p:spPr>
      </p:pic>
      <p:pic>
        <p:nvPicPr>
          <p:cNvPr id="2" name="图片 1" descr="图片包含 文本&#10;&#10;描述已自动生成">
            <a:extLst>
              <a:ext uri="{FF2B5EF4-FFF2-40B4-BE49-F238E27FC236}">
                <a16:creationId xmlns:a16="http://schemas.microsoft.com/office/drawing/2014/main" id="{F876BA6A-085E-F9E5-4978-A0407B9524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pic>
        <p:nvPicPr>
          <p:cNvPr id="3" name="图片 2" descr="金">
            <a:extLst>
              <a:ext uri="{FF2B5EF4-FFF2-40B4-BE49-F238E27FC236}">
                <a16:creationId xmlns:a16="http://schemas.microsoft.com/office/drawing/2014/main" id="{F1585585-129A-957D-B871-DFB6D6BEF5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937316-70ED-BCD5-6EC4-8F528BA070E4}"/>
              </a:ext>
            </a:extLst>
          </p:cNvPr>
          <p:cNvSpPr/>
          <p:nvPr/>
        </p:nvSpPr>
        <p:spPr>
          <a:xfrm>
            <a:off x="2287470" y="166631"/>
            <a:ext cx="5444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项目详情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功能模块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&amp;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系统用例图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50180C2-469B-FF33-3EEC-3859A0AD489A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BA33B74D-1B9D-7CC6-8384-EDAE257C97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" t="10551" r="1834" b="3460"/>
          <a:stretch/>
        </p:blipFill>
        <p:spPr>
          <a:xfrm>
            <a:off x="345339" y="1241949"/>
            <a:ext cx="11501320" cy="4919988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AB1DBE44-E15B-83CD-8503-3A1F0D8C48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34" y="986670"/>
            <a:ext cx="6602530" cy="5636462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31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C297-60A5-9CD0-AE97-A4873B4F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68812F54-A8F8-C05B-27F6-5876C4D3AA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3810"/>
            <a:ext cx="12192635" cy="6858635"/>
          </a:xfrm>
          <a:prstGeom prst="rect">
            <a:avLst/>
          </a:prstGeom>
        </p:spPr>
      </p:pic>
      <p:pic>
        <p:nvPicPr>
          <p:cNvPr id="2" name="图片 1" descr="图片包含 文本&#10;&#10;描述已自动生成">
            <a:extLst>
              <a:ext uri="{FF2B5EF4-FFF2-40B4-BE49-F238E27FC236}">
                <a16:creationId xmlns:a16="http://schemas.microsoft.com/office/drawing/2014/main" id="{FE5F1297-88B7-3AE7-EC28-54B3376D38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pic>
        <p:nvPicPr>
          <p:cNvPr id="3" name="图片 2" descr="金">
            <a:extLst>
              <a:ext uri="{FF2B5EF4-FFF2-40B4-BE49-F238E27FC236}">
                <a16:creationId xmlns:a16="http://schemas.microsoft.com/office/drawing/2014/main" id="{70CF8F0D-AC9E-17C9-4E7D-78AA5DD144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90DE11-416F-C460-6B2E-8813E976EC33}"/>
              </a:ext>
            </a:extLst>
          </p:cNvPr>
          <p:cNvSpPr/>
          <p:nvPr/>
        </p:nvSpPr>
        <p:spPr>
          <a:xfrm>
            <a:off x="2287470" y="166631"/>
            <a:ext cx="3355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项目详情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原型设计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DE3BC2A-8118-5600-06D0-CFDC286D7BA8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182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C7343-DD56-A25E-A941-A1C4B789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83584AD4-4F99-9660-E6C1-7B2E6ED347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pic>
        <p:nvPicPr>
          <p:cNvPr id="3" name="图片 2" descr="图片包含 文本&#10;&#10;描述已自动生成">
            <a:extLst>
              <a:ext uri="{FF2B5EF4-FFF2-40B4-BE49-F238E27FC236}">
                <a16:creationId xmlns:a16="http://schemas.microsoft.com/office/drawing/2014/main" id="{AB5A66E5-C381-827E-C38E-98CA2BD71F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pic>
        <p:nvPicPr>
          <p:cNvPr id="2" name="图片 1" descr="金">
            <a:extLst>
              <a:ext uri="{FF2B5EF4-FFF2-40B4-BE49-F238E27FC236}">
                <a16:creationId xmlns:a16="http://schemas.microsoft.com/office/drawing/2014/main" id="{AC683129-681A-29EB-CAE1-6E4381E773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C8EB5ACA-0EF4-FF2D-D3EB-D77CE85B6334}"/>
              </a:ext>
            </a:extLst>
          </p:cNvPr>
          <p:cNvSpPr/>
          <p:nvPr/>
        </p:nvSpPr>
        <p:spPr>
          <a:xfrm>
            <a:off x="2287470" y="166631"/>
            <a:ext cx="3355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项目详情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系统测试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93FAA3F-589A-8882-0645-1848BAA8D52A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90852D1-259D-F3E7-DEB5-BBF527E5D9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717" y="1016157"/>
            <a:ext cx="10163478" cy="4472989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71ABE0-CFB5-E941-52E2-DA29B0986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320" y="1171318"/>
            <a:ext cx="10163478" cy="4472989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D94292-9BD6-9553-E84B-9B02E7334B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17" y="1016157"/>
            <a:ext cx="10163478" cy="5399348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DB2655-0FB5-7E06-51B1-DECD050CE5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320" y="1147496"/>
            <a:ext cx="10163478" cy="5399348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5E449BD-DDFB-F8DA-E8C6-F2986C16A7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6454" y="1347724"/>
            <a:ext cx="10163478" cy="4682650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4547E19-309D-9F34-4A15-15040B95B9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2643" y="1347724"/>
            <a:ext cx="10163478" cy="4682650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1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资料\！三大风景照（外宣）02\三峡大学秋景\秋景（谢丞）\IMG_5757.jpgIMG_57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4157"/>
            <a:ext cx="12192635" cy="6858635"/>
          </a:xfrm>
          <a:prstGeom prst="rect">
            <a:avLst/>
          </a:prstGeom>
        </p:spPr>
      </p:pic>
      <p:pic>
        <p:nvPicPr>
          <p:cNvPr id="2" name="图片 1" descr="图片包含 文本&#10;&#10;描述已自动生成">
            <a:extLst>
              <a:ext uri="{FF2B5EF4-FFF2-40B4-BE49-F238E27FC236}">
                <a16:creationId xmlns:a16="http://schemas.microsoft.com/office/drawing/2014/main" id="{8C908D4D-43A8-9FB6-E5AF-420FCAE3EA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pic>
        <p:nvPicPr>
          <p:cNvPr id="30" name="图片 29" descr="金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5892C924-2785-291F-4F1B-5E7A4AB5B181}"/>
              </a:ext>
            </a:extLst>
          </p:cNvPr>
          <p:cNvSpPr/>
          <p:nvPr/>
        </p:nvSpPr>
        <p:spPr>
          <a:xfrm>
            <a:off x="2287470" y="166631"/>
            <a:ext cx="3185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项目详情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Git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协作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E30B19A-8CDA-A4C7-DE0A-C8EC76B8135B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A6D45CE-C152-75B5-DA46-A3DD76DB3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296" y="1064990"/>
            <a:ext cx="9058343" cy="4812245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 hidden="1">
            <a:extLst>
              <a:ext uri="{FF2B5EF4-FFF2-40B4-BE49-F238E27FC236}">
                <a16:creationId xmlns:a16="http://schemas.microsoft.com/office/drawing/2014/main" id="{ACA62367-EE3B-4D6F-4806-51DEF6BA2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997" y="2050601"/>
            <a:ext cx="9599116" cy="4255808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9049A8-882E-C1FC-1EBF-A4E3DBB644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" y="1532268"/>
            <a:ext cx="9771731" cy="4519425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56F3EE7-DA2D-8B5F-1B51-0F8E70AA50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4081" y="1862202"/>
            <a:ext cx="10068690" cy="4656769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3DFF3-DF4A-3433-57BB-12BCA976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2C5C391F-91FB-39EF-278B-8DA14999BC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39E542D5-8351-0B43-F44E-F73D7EC9F5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7CE0BF9-3946-CDFF-19BA-C8204CD92937}"/>
              </a:ext>
            </a:extLst>
          </p:cNvPr>
          <p:cNvGrpSpPr/>
          <p:nvPr/>
        </p:nvGrpSpPr>
        <p:grpSpPr>
          <a:xfrm>
            <a:off x="1219199" y="1395662"/>
            <a:ext cx="4491787" cy="2276451"/>
            <a:chOff x="1171073" y="1395662"/>
            <a:chExt cx="4491787" cy="2276451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D90E9351-BCF8-1113-8B72-9A2D160477C8}"/>
                </a:ext>
              </a:extLst>
            </p:cNvPr>
            <p:cNvSpPr/>
            <p:nvPr/>
          </p:nvSpPr>
          <p:spPr>
            <a:xfrm>
              <a:off x="1171073" y="1395662"/>
              <a:ext cx="4491787" cy="2276451"/>
            </a:xfrm>
            <a:prstGeom prst="rect">
              <a:avLst/>
            </a:prstGeom>
            <a:solidFill>
              <a:srgbClr val="54A2F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33400" dist="63500" dir="5400000" sx="99000" sy="99000" algn="t" rotWithShape="0">
                <a:sysClr val="windowText" lastClr="000000">
                  <a:alpha val="15000"/>
                </a:sysClr>
              </a:outerShdw>
            </a:effectLst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87C31E0-3ED5-7D25-754B-08E215EEF3D3}"/>
                </a:ext>
              </a:extLst>
            </p:cNvPr>
            <p:cNvSpPr/>
            <p:nvPr/>
          </p:nvSpPr>
          <p:spPr>
            <a:xfrm>
              <a:off x="1267327" y="1472011"/>
              <a:ext cx="3898230" cy="8798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u"/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项目亮点</a:t>
              </a:r>
            </a:p>
            <a:p>
              <a:pPr lvl="0">
                <a:lnSpc>
                  <a:spcPct val="150000"/>
                </a:lnSpc>
                <a:defRPr/>
              </a:pPr>
              <a:endParaRPr lang="zh-CN" altLang="en-US" sz="1600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E4E99CE2-3346-CAB9-D07E-4C2FBFB92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685790" y="1390650"/>
            <a:ext cx="5399405" cy="3565525"/>
          </a:xfrm>
          <a:prstGeom prst="rect">
            <a:avLst/>
          </a:prstGeom>
          <a:solidFill>
            <a:srgbClr val="3E5EE3"/>
          </a:solidFill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533400" dist="63500" dir="5400000" sx="99000" sy="99000" algn="t" rotWithShape="0">
              <a:sysClr val="windowText" lastClr="000000">
                <a:alpha val="15000"/>
              </a:sysClr>
            </a:outerShdw>
          </a:effec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B81CE404-BFE0-AAAF-09AB-860E67C82AEF}"/>
              </a:ext>
            </a:extLst>
          </p:cNvPr>
          <p:cNvGrpSpPr/>
          <p:nvPr/>
        </p:nvGrpSpPr>
        <p:grpSpPr>
          <a:xfrm>
            <a:off x="1213262" y="2146044"/>
            <a:ext cx="3287243" cy="3887634"/>
            <a:chOff x="1213262" y="2551454"/>
            <a:chExt cx="3287243" cy="3482219"/>
          </a:xfrm>
        </p:grpSpPr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id="{3564B762-7C8E-BCC3-CB00-94DCCBCBA557}"/>
                </a:ext>
              </a:extLst>
            </p:cNvPr>
            <p:cNvSpPr/>
            <p:nvPr/>
          </p:nvSpPr>
          <p:spPr>
            <a:xfrm>
              <a:off x="1213262" y="2551454"/>
              <a:ext cx="3287243" cy="3482219"/>
            </a:xfrm>
            <a:prstGeom prst="roundRect">
              <a:avLst>
                <a:gd name="adj" fmla="val 1406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33400" dist="63500" dir="5400000" sx="99000" sy="99000" algn="t" rotWithShape="0">
                <a:sysClr val="windowText" lastClr="000000">
                  <a:alpha val="1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C7461AA8-2CA9-1B47-79E1-ADFD468AFFEF}"/>
                </a:ext>
              </a:extLst>
            </p:cNvPr>
            <p:cNvGrpSpPr/>
            <p:nvPr/>
          </p:nvGrpSpPr>
          <p:grpSpPr>
            <a:xfrm>
              <a:off x="1513811" y="2710705"/>
              <a:ext cx="2686144" cy="3137485"/>
              <a:chOff x="1465685" y="2710705"/>
              <a:chExt cx="2686144" cy="3137485"/>
            </a:xfrm>
          </p:grpSpPr>
          <p:grpSp>
            <p:nvGrpSpPr>
              <p:cNvPr id="13" name="Group 37">
                <a:extLst>
                  <a:ext uri="{FF2B5EF4-FFF2-40B4-BE49-F238E27FC236}">
                    <a16:creationId xmlns:a16="http://schemas.microsoft.com/office/drawing/2014/main" id="{605C8F45-66FE-72AF-BC74-6ABCFA05B127}"/>
                  </a:ext>
                </a:extLst>
              </p:cNvPr>
              <p:cNvGrpSpPr/>
              <p:nvPr/>
            </p:nvGrpSpPr>
            <p:grpSpPr>
              <a:xfrm>
                <a:off x="1465685" y="3067478"/>
                <a:ext cx="2686144" cy="2780712"/>
                <a:chOff x="1465685" y="3067478"/>
                <a:chExt cx="2686144" cy="2780712"/>
              </a:xfrm>
            </p:grpSpPr>
            <p:sp>
              <p:nvSpPr>
                <p:cNvPr id="15" name="TextBox 23">
                  <a:extLst>
                    <a:ext uri="{FF2B5EF4-FFF2-40B4-BE49-F238E27FC236}">
                      <a16:creationId xmlns:a16="http://schemas.microsoft.com/office/drawing/2014/main" id="{9B8FA612-3D98-C644-C028-0C7703B6A8AF}"/>
                    </a:ext>
                  </a:extLst>
                </p:cNvPr>
                <p:cNvSpPr txBox="1"/>
                <p:nvPr/>
              </p:nvSpPr>
              <p:spPr>
                <a:xfrm>
                  <a:off x="1465685" y="3488707"/>
                  <a:ext cx="2686144" cy="2359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zh-CN" alt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项目覆盖了社区管理的多个方面，包括业主的生活缴费、报修登记、投诉建议以及管理员的用户管理、物业管理等功能模块。这样的平台能够极大提升社区管理的效率和透明度</a:t>
                  </a:r>
                  <a:r>
                    <a:rPr lang="zh-CN" alt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+mn-lt"/>
                    </a:rPr>
                    <a:t>。</a:t>
                  </a:r>
                </a:p>
              </p:txBody>
            </p:sp>
            <p:sp>
              <p:nvSpPr>
                <p:cNvPr id="16" name="TextBox 24">
                  <a:extLst>
                    <a:ext uri="{FF2B5EF4-FFF2-40B4-BE49-F238E27FC236}">
                      <a16:creationId xmlns:a16="http://schemas.microsoft.com/office/drawing/2014/main" id="{95DCB840-B596-918E-C0A8-08B42CF2C0F1}"/>
                    </a:ext>
                  </a:extLst>
                </p:cNvPr>
                <p:cNvSpPr txBox="1"/>
                <p:nvPr/>
              </p:nvSpPr>
              <p:spPr>
                <a:xfrm>
                  <a:off x="1465685" y="3067478"/>
                  <a:ext cx="2686144" cy="390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全面的功能模块</a:t>
                  </a:r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4" name="TextBox 25">
                <a:extLst>
                  <a:ext uri="{FF2B5EF4-FFF2-40B4-BE49-F238E27FC236}">
                    <a16:creationId xmlns:a16="http://schemas.microsoft.com/office/drawing/2014/main" id="{601A8EB8-2F09-4636-4F25-45B6B5610E59}"/>
                  </a:ext>
                </a:extLst>
              </p:cNvPr>
              <p:cNvSpPr txBox="1"/>
              <p:nvPr/>
            </p:nvSpPr>
            <p:spPr>
              <a:xfrm>
                <a:off x="1465685" y="2710705"/>
                <a:ext cx="545995" cy="430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01</a:t>
                </a: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939E4E-223F-AAA6-6843-375CD51D587C}"/>
              </a:ext>
            </a:extLst>
          </p:cNvPr>
          <p:cNvGrpSpPr/>
          <p:nvPr/>
        </p:nvGrpSpPr>
        <p:grpSpPr>
          <a:xfrm>
            <a:off x="4500505" y="2789853"/>
            <a:ext cx="3287243" cy="3243821"/>
            <a:chOff x="4500505" y="2789853"/>
            <a:chExt cx="3287243" cy="3243821"/>
          </a:xfrm>
        </p:grpSpPr>
        <p:sp>
          <p:nvSpPr>
            <p:cNvPr id="8" name="Rectangle: Rounded Corners 20">
              <a:extLst>
                <a:ext uri="{FF2B5EF4-FFF2-40B4-BE49-F238E27FC236}">
                  <a16:creationId xmlns:a16="http://schemas.microsoft.com/office/drawing/2014/main" id="{4C2EB744-8F02-7C94-285A-ACA21C9720A5}"/>
                </a:ext>
              </a:extLst>
            </p:cNvPr>
            <p:cNvSpPr/>
            <p:nvPr/>
          </p:nvSpPr>
          <p:spPr>
            <a:xfrm>
              <a:off x="4500505" y="2789853"/>
              <a:ext cx="3287243" cy="3243821"/>
            </a:xfrm>
            <a:prstGeom prst="roundRect">
              <a:avLst>
                <a:gd name="adj" fmla="val 1406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33400" dist="63500" dir="5400000" sx="99000" sy="99000" algn="t" rotWithShape="0">
                <a:sysClr val="windowText" lastClr="000000">
                  <a:alpha val="1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52C68F1C-B712-3958-A423-90CE92C1A449}"/>
                </a:ext>
              </a:extLst>
            </p:cNvPr>
            <p:cNvGrpSpPr/>
            <p:nvPr/>
          </p:nvGrpSpPr>
          <p:grpSpPr>
            <a:xfrm>
              <a:off x="4801054" y="2901915"/>
              <a:ext cx="2686144" cy="2349860"/>
              <a:chOff x="4752928" y="2901915"/>
              <a:chExt cx="2686144" cy="2349860"/>
            </a:xfrm>
          </p:grpSpPr>
          <p:grpSp>
            <p:nvGrpSpPr>
              <p:cNvPr id="18" name="Group 36">
                <a:extLst>
                  <a:ext uri="{FF2B5EF4-FFF2-40B4-BE49-F238E27FC236}">
                    <a16:creationId xmlns:a16="http://schemas.microsoft.com/office/drawing/2014/main" id="{BC68297A-3000-2F9E-6AE4-B4AEC1A156A6}"/>
                  </a:ext>
                </a:extLst>
              </p:cNvPr>
              <p:cNvGrpSpPr/>
              <p:nvPr/>
            </p:nvGrpSpPr>
            <p:grpSpPr>
              <a:xfrm>
                <a:off x="4752928" y="3263145"/>
                <a:ext cx="2686144" cy="1988630"/>
                <a:chOff x="4752928" y="3263145"/>
                <a:chExt cx="2686144" cy="1988630"/>
              </a:xfrm>
            </p:grpSpPr>
            <p:sp>
              <p:nvSpPr>
                <p:cNvPr id="21" name="TextBox 28">
                  <a:extLst>
                    <a:ext uri="{FF2B5EF4-FFF2-40B4-BE49-F238E27FC236}">
                      <a16:creationId xmlns:a16="http://schemas.microsoft.com/office/drawing/2014/main" id="{DBF7ED1F-8428-E85F-8E1C-A115360D1E66}"/>
                    </a:ext>
                  </a:extLst>
                </p:cNvPr>
                <p:cNvSpPr txBox="1"/>
                <p:nvPr/>
              </p:nvSpPr>
              <p:spPr>
                <a:xfrm>
                  <a:off x="4752928" y="3725588"/>
                  <a:ext cx="2686144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通过</a:t>
                  </a:r>
                  <a:r>
                    <a:rPr lang="en-US" altLang="zh-CN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Vue.js</a:t>
                  </a: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和</a:t>
                  </a:r>
                  <a:r>
                    <a:rPr lang="en-US" altLang="zh-CN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Element UI</a:t>
                  </a: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实现前端界面，用户界面友好，操作简单，适合不同类型的用户（业主、管理员）</a:t>
                  </a: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+mn-lt"/>
                    </a:rPr>
                    <a:t>。</a:t>
                  </a:r>
                </a:p>
              </p:txBody>
            </p:sp>
            <p:sp>
              <p:nvSpPr>
                <p:cNvPr id="22" name="TextBox 29">
                  <a:extLst>
                    <a:ext uri="{FF2B5EF4-FFF2-40B4-BE49-F238E27FC236}">
                      <a16:creationId xmlns:a16="http://schemas.microsoft.com/office/drawing/2014/main" id="{A1E59D8D-54F2-7EE4-57A1-924424F37654}"/>
                    </a:ext>
                  </a:extLst>
                </p:cNvPr>
                <p:cNvSpPr txBox="1"/>
                <p:nvPr/>
              </p:nvSpPr>
              <p:spPr>
                <a:xfrm>
                  <a:off x="4752928" y="3263145"/>
                  <a:ext cx="2686144" cy="4303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简洁的用户界面</a:t>
                  </a:r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" name="TextBox 30">
                <a:extLst>
                  <a:ext uri="{FF2B5EF4-FFF2-40B4-BE49-F238E27FC236}">
                    <a16:creationId xmlns:a16="http://schemas.microsoft.com/office/drawing/2014/main" id="{93158104-5498-6C32-5D17-9336B9AAA530}"/>
                  </a:ext>
                </a:extLst>
              </p:cNvPr>
              <p:cNvSpPr txBox="1"/>
              <p:nvPr/>
            </p:nvSpPr>
            <p:spPr>
              <a:xfrm>
                <a:off x="4752928" y="2901915"/>
                <a:ext cx="545995" cy="430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02</a:t>
                </a: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74146E3-28EE-B6A8-708C-813FA781D068}"/>
              </a:ext>
            </a:extLst>
          </p:cNvPr>
          <p:cNvGrpSpPr/>
          <p:nvPr/>
        </p:nvGrpSpPr>
        <p:grpSpPr>
          <a:xfrm>
            <a:off x="7787747" y="3500439"/>
            <a:ext cx="3287243" cy="2533235"/>
            <a:chOff x="7787747" y="3500439"/>
            <a:chExt cx="3287243" cy="2533235"/>
          </a:xfrm>
        </p:grpSpPr>
        <p:sp>
          <p:nvSpPr>
            <p:cNvPr id="7" name="Rectangle: Rounded Corners 21">
              <a:extLst>
                <a:ext uri="{FF2B5EF4-FFF2-40B4-BE49-F238E27FC236}">
                  <a16:creationId xmlns:a16="http://schemas.microsoft.com/office/drawing/2014/main" id="{A2C94E54-23D1-80A2-329E-C10AFDDBC1F6}"/>
                </a:ext>
              </a:extLst>
            </p:cNvPr>
            <p:cNvSpPr/>
            <p:nvPr/>
          </p:nvSpPr>
          <p:spPr>
            <a:xfrm>
              <a:off x="7787747" y="3500439"/>
              <a:ext cx="3287243" cy="2533235"/>
            </a:xfrm>
            <a:prstGeom prst="roundRect">
              <a:avLst>
                <a:gd name="adj" fmla="val 1406"/>
              </a:avLst>
            </a:prstGeom>
            <a:solidFill>
              <a:srgbClr val="54A2F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33400" dist="63500" dir="5400000" sx="99000" sy="99000" algn="t" rotWithShape="0">
                <a:sysClr val="windowText" lastClr="000000">
                  <a:alpha val="1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48176C4-F510-4CA1-BF71-FD918AE71E52}"/>
                </a:ext>
              </a:extLst>
            </p:cNvPr>
            <p:cNvGrpSpPr/>
            <p:nvPr/>
          </p:nvGrpSpPr>
          <p:grpSpPr>
            <a:xfrm>
              <a:off x="8088296" y="3592386"/>
              <a:ext cx="2686144" cy="2340531"/>
              <a:chOff x="8040170" y="3592386"/>
              <a:chExt cx="2686144" cy="2340531"/>
            </a:xfrm>
          </p:grpSpPr>
          <p:grpSp>
            <p:nvGrpSpPr>
              <p:cNvPr id="24" name="Group 35">
                <a:extLst>
                  <a:ext uri="{FF2B5EF4-FFF2-40B4-BE49-F238E27FC236}">
                    <a16:creationId xmlns:a16="http://schemas.microsoft.com/office/drawing/2014/main" id="{7D5C4CCC-C135-508C-3D3A-111FABDFC6E7}"/>
                  </a:ext>
                </a:extLst>
              </p:cNvPr>
              <p:cNvGrpSpPr/>
              <p:nvPr/>
            </p:nvGrpSpPr>
            <p:grpSpPr>
              <a:xfrm>
                <a:off x="8040170" y="3944286"/>
                <a:ext cx="2686144" cy="1988631"/>
                <a:chOff x="8040170" y="3944286"/>
                <a:chExt cx="2686144" cy="1988631"/>
              </a:xfrm>
            </p:grpSpPr>
            <p:sp>
              <p:nvSpPr>
                <p:cNvPr id="26" name="TextBox 32">
                  <a:extLst>
                    <a:ext uri="{FF2B5EF4-FFF2-40B4-BE49-F238E27FC236}">
                      <a16:creationId xmlns:a16="http://schemas.microsoft.com/office/drawing/2014/main" id="{9296F3D5-0F3E-AB8C-EDC9-6A324C686C25}"/>
                    </a:ext>
                  </a:extLst>
                </p:cNvPr>
                <p:cNvSpPr txBox="1"/>
                <p:nvPr/>
              </p:nvSpPr>
              <p:spPr>
                <a:xfrm>
                  <a:off x="8040170" y="4406730"/>
                  <a:ext cx="2686144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sz="1600" dirty="0">
                      <a:solidFill>
                        <a:prstClr val="white"/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平台引入了“社区绿化”模块，展示回收分布图，并提供绿色科普知识，促进环保社区的建设</a:t>
                  </a:r>
                  <a:r>
                    <a:rPr lang="zh-CN" altLang="en-US" sz="1600" dirty="0">
                      <a:solidFill>
                        <a:prstClr val="white"/>
                      </a:solidFill>
                      <a:highlight>
                        <a:srgbClr val="FFFF00"/>
                      </a:highlight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+mn-lt"/>
                    </a:rPr>
                    <a:t>。</a:t>
                  </a:r>
                </a:p>
              </p:txBody>
            </p:sp>
            <p:sp>
              <p:nvSpPr>
                <p:cNvPr id="27" name="TextBox 33">
                  <a:extLst>
                    <a:ext uri="{FF2B5EF4-FFF2-40B4-BE49-F238E27FC236}">
                      <a16:creationId xmlns:a16="http://schemas.microsoft.com/office/drawing/2014/main" id="{9407E0DF-B702-3F75-AA46-D58D25BC6954}"/>
                    </a:ext>
                  </a:extLst>
                </p:cNvPr>
                <p:cNvSpPr txBox="1"/>
                <p:nvPr/>
              </p:nvSpPr>
              <p:spPr>
                <a:xfrm>
                  <a:off x="8040170" y="3944286"/>
                  <a:ext cx="2686144" cy="4303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defRPr/>
                  </a:pPr>
                  <a:r>
                    <a:rPr lang="zh-CN" altLang="en-US" sz="2000" b="1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+mn-lt"/>
                    </a:rPr>
                    <a:t>支持邮箱验证码登录</a:t>
                  </a:r>
                </a:p>
              </p:txBody>
            </p:sp>
          </p:grpSp>
          <p:sp>
            <p:nvSpPr>
              <p:cNvPr id="25" name="TextBox 34">
                <a:extLst>
                  <a:ext uri="{FF2B5EF4-FFF2-40B4-BE49-F238E27FC236}">
                    <a16:creationId xmlns:a16="http://schemas.microsoft.com/office/drawing/2014/main" id="{0C90BDCE-3404-2E82-EEF5-739380DB1473}"/>
                  </a:ext>
                </a:extLst>
              </p:cNvPr>
              <p:cNvSpPr txBox="1"/>
              <p:nvPr/>
            </p:nvSpPr>
            <p:spPr>
              <a:xfrm>
                <a:off x="8040170" y="3592386"/>
                <a:ext cx="545995" cy="430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sz="20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03</a:t>
                </a:r>
              </a:p>
            </p:txBody>
          </p:sp>
        </p:grpSp>
      </p:grpSp>
      <p:pic>
        <p:nvPicPr>
          <p:cNvPr id="2" name="图片 1" descr="金">
            <a:extLst>
              <a:ext uri="{FF2B5EF4-FFF2-40B4-BE49-F238E27FC236}">
                <a16:creationId xmlns:a16="http://schemas.microsoft.com/office/drawing/2014/main" id="{1839870D-6C99-CB89-E707-98A95E0708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12F79965-2E32-2F0D-FA68-3C091D8464FC}"/>
              </a:ext>
            </a:extLst>
          </p:cNvPr>
          <p:cNvSpPr/>
          <p:nvPr/>
        </p:nvSpPr>
        <p:spPr>
          <a:xfrm>
            <a:off x="2287470" y="166631"/>
            <a:ext cx="3355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项目详情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项目亮点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3CFA358-59A6-3F59-E59A-F3A84DB4C0F6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24">
            <a:extLst>
              <a:ext uri="{FF2B5EF4-FFF2-40B4-BE49-F238E27FC236}">
                <a16:creationId xmlns:a16="http://schemas.microsoft.com/office/drawing/2014/main" id="{708AE4E6-3478-7B63-6673-0ADDD0F4101C}"/>
              </a:ext>
            </a:extLst>
          </p:cNvPr>
          <p:cNvSpPr txBox="1"/>
          <p:nvPr/>
        </p:nvSpPr>
        <p:spPr>
          <a:xfrm>
            <a:off x="5965215" y="1039158"/>
            <a:ext cx="2686144" cy="2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云服务器部署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邮箱验证码登录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Token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拦截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权限隔离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系统日志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登录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记录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登录信息缓存</a:t>
            </a:r>
          </a:p>
        </p:txBody>
      </p:sp>
    </p:spTree>
    <p:extLst>
      <p:ext uri="{BB962C8B-B14F-4D97-AF65-F5344CB8AC3E}">
        <p14:creationId xmlns:p14="http://schemas.microsoft.com/office/powerpoint/2010/main" val="346024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6E7E-12EB-1475-1231-7930F82B2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236377-B52B-6091-42EB-51E1D1F001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1917" b="10175"/>
          <a:stretch>
            <a:fillRect/>
          </a:stretch>
        </p:blipFill>
        <p:spPr>
          <a:xfrm>
            <a:off x="0" y="1410834"/>
            <a:ext cx="12192000" cy="4036333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E8C33582-CCD9-BC34-AD5A-BC46543980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141220" cy="806609"/>
          </a:xfrm>
          <a:prstGeom prst="rect">
            <a:avLst/>
          </a:prstGeom>
        </p:spPr>
      </p:pic>
      <p:pic>
        <p:nvPicPr>
          <p:cNvPr id="4" name="图片 3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44077C81-00F7-53A3-5CDB-7FC338CC21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-1" t="30988" r="67" b="20650"/>
          <a:stretch>
            <a:fillRect/>
          </a:stretch>
        </p:blipFill>
        <p:spPr>
          <a:xfrm>
            <a:off x="0" y="1410970"/>
            <a:ext cx="12192000" cy="40360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87525E-81FC-5A18-EEBE-BCBF3028C2CA}"/>
              </a:ext>
            </a:extLst>
          </p:cNvPr>
          <p:cNvSpPr/>
          <p:nvPr/>
        </p:nvSpPr>
        <p:spPr>
          <a:xfrm>
            <a:off x="0" y="1420924"/>
            <a:ext cx="12192001" cy="4026570"/>
          </a:xfrm>
          <a:prstGeom prst="rect">
            <a:avLst/>
          </a:prstGeom>
          <a:solidFill>
            <a:srgbClr val="54A2FC">
              <a:alpha val="6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37342B0-0B12-0CC7-F57C-880AFE73D7D5}"/>
              </a:ext>
            </a:extLst>
          </p:cNvPr>
          <p:cNvGrpSpPr/>
          <p:nvPr/>
        </p:nvGrpSpPr>
        <p:grpSpPr>
          <a:xfrm>
            <a:off x="1716502" y="1412777"/>
            <a:ext cx="2254105" cy="2373160"/>
            <a:chOff x="1716502" y="1412777"/>
            <a:chExt cx="2254105" cy="237316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4B4333C-25A8-04FC-D0CC-11D9F01E1A85}"/>
                </a:ext>
              </a:extLst>
            </p:cNvPr>
            <p:cNvGrpSpPr/>
            <p:nvPr/>
          </p:nvGrpSpPr>
          <p:grpSpPr>
            <a:xfrm>
              <a:off x="1716502" y="1412777"/>
              <a:ext cx="2254105" cy="2373160"/>
              <a:chOff x="10058399" y="386083"/>
              <a:chExt cx="1138990" cy="1199148"/>
            </a:xfrm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D291E214-A721-9B02-F854-18B114482B0C}"/>
                  </a:ext>
                </a:extLst>
              </p:cNvPr>
              <p:cNvSpPr/>
              <p:nvPr/>
            </p:nvSpPr>
            <p:spPr>
              <a:xfrm>
                <a:off x="10058399" y="386083"/>
                <a:ext cx="1138990" cy="1199148"/>
              </a:xfrm>
              <a:custGeom>
                <a:avLst/>
                <a:gdLst>
                  <a:gd name="connsiteX0" fmla="*/ 0 w 1138990"/>
                  <a:gd name="connsiteY0" fmla="*/ 0 h 1199148"/>
                  <a:gd name="connsiteX1" fmla="*/ 1138990 w 1138990"/>
                  <a:gd name="connsiteY1" fmla="*/ 0 h 1199148"/>
                  <a:gd name="connsiteX2" fmla="*/ 1138989 w 1138990"/>
                  <a:gd name="connsiteY2" fmla="*/ 629653 h 1199148"/>
                  <a:gd name="connsiteX3" fmla="*/ 569494 w 1138990"/>
                  <a:gd name="connsiteY3" fmla="*/ 1199148 h 1199148"/>
                  <a:gd name="connsiteX4" fmla="*/ 569495 w 1138990"/>
                  <a:gd name="connsiteY4" fmla="*/ 1199147 h 1199148"/>
                  <a:gd name="connsiteX5" fmla="*/ 0 w 1138990"/>
                  <a:gd name="connsiteY5" fmla="*/ 629652 h 119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8990" h="1199148">
                    <a:moveTo>
                      <a:pt x="0" y="0"/>
                    </a:moveTo>
                    <a:lnTo>
                      <a:pt x="1138990" y="0"/>
                    </a:lnTo>
                    <a:lnTo>
                      <a:pt x="1138989" y="629653"/>
                    </a:lnTo>
                    <a:cubicBezTo>
                      <a:pt x="1138989" y="944176"/>
                      <a:pt x="884017" y="1199148"/>
                      <a:pt x="569494" y="1199148"/>
                    </a:cubicBezTo>
                    <a:lnTo>
                      <a:pt x="569495" y="1199147"/>
                    </a:lnTo>
                    <a:cubicBezTo>
                      <a:pt x="254972" y="1199147"/>
                      <a:pt x="0" y="944175"/>
                      <a:pt x="0" y="629652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451E3B1-E108-A9B9-EF77-19A227861F58}"/>
                  </a:ext>
                </a:extLst>
              </p:cNvPr>
              <p:cNvSpPr/>
              <p:nvPr/>
            </p:nvSpPr>
            <p:spPr>
              <a:xfrm>
                <a:off x="10178011" y="535774"/>
                <a:ext cx="899767" cy="899767"/>
              </a:xfrm>
              <a:prstGeom prst="ellipse">
                <a:avLst/>
              </a:prstGeom>
              <a:solidFill>
                <a:srgbClr val="54A2F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1744EF-CDFF-9BFC-B2BC-25CC092D4CBB}"/>
                </a:ext>
              </a:extLst>
            </p:cNvPr>
            <p:cNvSpPr txBox="1"/>
            <p:nvPr/>
          </p:nvSpPr>
          <p:spPr>
            <a:xfrm>
              <a:off x="2005264" y="2053389"/>
              <a:ext cx="16523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Arial Black" panose="020B0A04020102020204" pitchFamily="34" charset="0"/>
                  <a:ea typeface="思源宋体 CN" panose="02020400000000000000" pitchFamily="18" charset="-122"/>
                </a:rPr>
                <a:t>04</a:t>
              </a:r>
              <a:endParaRPr lang="zh-CN" altLang="en-US" sz="7200" dirty="0">
                <a:solidFill>
                  <a:schemeClr val="bg1"/>
                </a:solidFill>
                <a:latin typeface="Arial Black" panose="020B0A04020102020204" pitchFamily="34" charset="0"/>
                <a:ea typeface="思源宋体 CN" panose="02020400000000000000" pitchFamily="18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629BCC5E-7B99-A1F6-F153-F699E3698B4F}"/>
              </a:ext>
            </a:extLst>
          </p:cNvPr>
          <p:cNvSpPr/>
          <p:nvPr/>
        </p:nvSpPr>
        <p:spPr>
          <a:xfrm>
            <a:off x="5174178" y="242384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noProof="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r>
              <a:rPr lang="zh-CN" altLang="en-US" sz="4800" b="1" dirty="0">
                <a:ln w="0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kumimoji="0" lang="zh-CN" altLang="en-US" sz="4800" b="1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5" name="图片 4" descr="金">
            <a:extLst>
              <a:ext uri="{FF2B5EF4-FFF2-40B4-BE49-F238E27FC236}">
                <a16:creationId xmlns:a16="http://schemas.microsoft.com/office/drawing/2014/main" id="{75370D28-6BDA-D705-C60E-3F32701FCE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129739A-F892-380A-2B2A-0669ED41DB99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1A47502-6E44-85AA-2478-B60B2529AAA9}"/>
              </a:ext>
            </a:extLst>
          </p:cNvPr>
          <p:cNvSpPr/>
          <p:nvPr/>
        </p:nvSpPr>
        <p:spPr>
          <a:xfrm>
            <a:off x="4958402" y="3160758"/>
            <a:ext cx="3381993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Mini-Market · Project conclusion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872118-0620-D75B-6786-DA07209C218D}"/>
              </a:ext>
            </a:extLst>
          </p:cNvPr>
          <p:cNvSpPr/>
          <p:nvPr/>
        </p:nvSpPr>
        <p:spPr>
          <a:xfrm>
            <a:off x="3106126" y="3497841"/>
            <a:ext cx="645844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团队合作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成员心得</a:t>
            </a:r>
            <a:endParaRPr lang="en-US" altLang="zh-CN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71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8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资料\！三大风景照（外宣）02\三峡大学秋景\秋景（谢丞）\IMG_5757.jpgIMG_5757"/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pic>
        <p:nvPicPr>
          <p:cNvPr id="3" name="图片 2" descr="图片包含 文本&#10;&#10;描述已自动生成">
            <a:extLst>
              <a:ext uri="{FF2B5EF4-FFF2-40B4-BE49-F238E27FC236}">
                <a16:creationId xmlns:a16="http://schemas.microsoft.com/office/drawing/2014/main" id="{5B902217-A9B3-0389-1A17-5C076ED276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pic>
        <p:nvPicPr>
          <p:cNvPr id="30" name="图片 29" descr="金"/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AF6DE6-47C6-E283-725E-BD26E6D895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7470" y="166631"/>
            <a:ext cx="3355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项目总结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团队合作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6B97304-D1C2-D2B8-B140-1F0AA5E8C51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806E1EC-9F2B-15B2-BA9B-AA8ADB0774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543" y="1180011"/>
            <a:ext cx="4001391" cy="5336231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025B9A-4D00-70D9-05EF-C0A11A580C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2526" y="1677152"/>
            <a:ext cx="5494754" cy="4121066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4564C-6EEB-3FA3-29E5-28F08C3F8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17545437-1338-BA4D-976E-BC11AC5216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9E2A876E-5D89-7B90-547D-4B99672F1D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EE253B7-C544-69FE-5CAF-BA03AEA2A898}"/>
              </a:ext>
            </a:extLst>
          </p:cNvPr>
          <p:cNvSpPr/>
          <p:nvPr/>
        </p:nvSpPr>
        <p:spPr>
          <a:xfrm>
            <a:off x="1219199" y="1395662"/>
            <a:ext cx="4491787" cy="2276451"/>
          </a:xfrm>
          <a:prstGeom prst="rect">
            <a:avLst/>
          </a:prstGeom>
          <a:solidFill>
            <a:srgbClr val="54A2FC"/>
          </a:solidFill>
          <a:ln w="12700" cap="flat" cmpd="sng" algn="ctr">
            <a:noFill/>
            <a:prstDash val="solid"/>
            <a:miter lim="800000"/>
          </a:ln>
          <a:effectLst>
            <a:outerShdw blurRad="533400" dist="63500" dir="5400000" sx="99000" sy="99000" algn="t" rotWithShape="0">
              <a:sysClr val="windowText" lastClr="000000">
                <a:alpha val="15000"/>
              </a:sysClr>
            </a:outerShdw>
          </a:effectLst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98A38D6F-5D08-2150-BA5E-CDD2909654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685790" y="1390650"/>
            <a:ext cx="5399405" cy="3565525"/>
          </a:xfrm>
          <a:prstGeom prst="rect">
            <a:avLst/>
          </a:prstGeom>
          <a:solidFill>
            <a:srgbClr val="3E5EE3"/>
          </a:solidFill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533400" dist="63500" dir="5400000" sx="99000" sy="99000" algn="t" rotWithShape="0">
              <a:sysClr val="windowText" lastClr="000000">
                <a:alpha val="15000"/>
              </a:sysClr>
            </a:outerShdw>
          </a:effec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A2B24CAD-6D8B-6121-0EAF-594246478754}"/>
              </a:ext>
            </a:extLst>
          </p:cNvPr>
          <p:cNvGrpSpPr/>
          <p:nvPr/>
        </p:nvGrpSpPr>
        <p:grpSpPr>
          <a:xfrm>
            <a:off x="345402" y="1076961"/>
            <a:ext cx="11501194" cy="5527039"/>
            <a:chOff x="1213262" y="2469704"/>
            <a:chExt cx="3287243" cy="3985247"/>
          </a:xfrm>
        </p:grpSpPr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id="{9BBF0305-FD2F-8F0A-FF3C-23AC5B88992B}"/>
                </a:ext>
              </a:extLst>
            </p:cNvPr>
            <p:cNvSpPr/>
            <p:nvPr/>
          </p:nvSpPr>
          <p:spPr>
            <a:xfrm>
              <a:off x="1213262" y="2469704"/>
              <a:ext cx="3287243" cy="3985247"/>
            </a:xfrm>
            <a:prstGeom prst="roundRect">
              <a:avLst>
                <a:gd name="adj" fmla="val 1406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33400" dist="63500" dir="5400000" sx="99000" sy="99000" algn="t" rotWithShape="0">
                <a:sysClr val="windowText" lastClr="000000">
                  <a:alpha val="1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52520F22-87B7-6285-6D55-72D08C64DBF7}"/>
                </a:ext>
              </a:extLst>
            </p:cNvPr>
            <p:cNvSpPr txBox="1"/>
            <p:nvPr/>
          </p:nvSpPr>
          <p:spPr>
            <a:xfrm>
              <a:off x="1266337" y="2549956"/>
              <a:ext cx="3127331" cy="166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向申赤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：在这次软工项目实践中，尽管项目前期遇到了许多麻烦和困难，但后面逐渐适应，进入状态。在具体任务分工中，我主要负责项目文档类的编辑和部分前端页面代码。期间我学习到了很多，包括一个项目开发流程的结构，以及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Java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一些常用的构件；此外，我也明白了团队合作的重要性。</a:t>
              </a:r>
              <a:endPara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just">
                <a:defRPr/>
              </a:pPr>
              <a:endPara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just">
                <a:defRPr/>
              </a:pPr>
              <a:endPara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just"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李淳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：在这次的项目实践中我主要负责的是项目的测试工作，我从这次工作中也明白了一个合理、有效的测试应该如何开展，也明白了测试的过程中要考虑到系统中的方方面面，万不可因为一般的情况下可行九懈怠，同时也明白了团队协作才是一个项目成功的关键，缺少任何一个人都不能行。</a:t>
              </a:r>
              <a:endPara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algn="just">
                <a:defRPr/>
              </a:pPr>
              <a:endPara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 descr="金">
            <a:extLst>
              <a:ext uri="{FF2B5EF4-FFF2-40B4-BE49-F238E27FC236}">
                <a16:creationId xmlns:a16="http://schemas.microsoft.com/office/drawing/2014/main" id="{FFECD818-F0F1-2206-7F93-ADCAA13CF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8D06BC3-7D13-1ADC-9719-2C0CE2CB7B12}"/>
              </a:ext>
            </a:extLst>
          </p:cNvPr>
          <p:cNvSpPr/>
          <p:nvPr/>
        </p:nvSpPr>
        <p:spPr>
          <a:xfrm>
            <a:off x="2287470" y="166631"/>
            <a:ext cx="3355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项目总结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心得体会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212173-52BF-6D93-F744-CCC277356162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0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rgbClr val="AACBFF"/>
            </a:gs>
            <a:gs pos="60000">
              <a:srgbClr val="2A77E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:\资料\！三大风景照（外宣）02\三峡大学秋景\秋景（谢丞）\IMG_5757.jpgIMG_5757"/>
          <p:cNvPicPr>
            <a:picLocks noChangeAspect="1"/>
          </p:cNvPicPr>
          <p:nvPr/>
        </p:nvPicPr>
        <p:blipFill>
          <a:blip r:embed="rId3"/>
          <a:srcRect t="17832"/>
          <a:stretch>
            <a:fillRect/>
          </a:stretch>
        </p:blipFill>
        <p:spPr>
          <a:xfrm>
            <a:off x="0" y="0"/>
            <a:ext cx="12192635" cy="67297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277725" cy="7253605"/>
          </a:xfrm>
          <a:prstGeom prst="rect">
            <a:avLst/>
          </a:prstGeom>
          <a:gradFill>
            <a:gsLst>
              <a:gs pos="59000">
                <a:schemeClr val="accent5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包含 文本&#10;&#10;描述已自动生成">
            <a:extLst>
              <a:ext uri="{FF2B5EF4-FFF2-40B4-BE49-F238E27FC236}">
                <a16:creationId xmlns:a16="http://schemas.microsoft.com/office/drawing/2014/main" id="{A0890F95-13D9-244D-82F1-93016CC363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570230" y="4990465"/>
            <a:ext cx="6989445" cy="110680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MiSans Heavy" panose="00000A00000000000000" charset="-122"/>
                <a:ea typeface="MiSans Heavy" panose="00000A00000000000000" charset="-122"/>
              </a:rPr>
              <a:t>感谢观看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70230" y="6106160"/>
            <a:ext cx="4984115" cy="3371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第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8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组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小型超市管理系统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课程答辩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569964" y="4149642"/>
            <a:ext cx="5131040" cy="923330"/>
            <a:chOff x="1182678" y="1760772"/>
            <a:chExt cx="5131040" cy="923330"/>
          </a:xfrm>
        </p:grpSpPr>
        <p:sp>
          <p:nvSpPr>
            <p:cNvPr id="9" name="文本框 8"/>
            <p:cNvSpPr txBox="1"/>
            <p:nvPr/>
          </p:nvSpPr>
          <p:spPr>
            <a:xfrm>
              <a:off x="1182678" y="1760772"/>
              <a:ext cx="1885721" cy="9233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54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2024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218101" y="1809757"/>
              <a:ext cx="3095617" cy="830997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Mini-Market</a:t>
              </a:r>
            </a:p>
            <a:p>
              <a:pPr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Project Report</a:t>
              </a: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3048910" y="2036539"/>
              <a:ext cx="0" cy="371795"/>
            </a:xfrm>
            <a:prstGeom prst="line">
              <a:avLst/>
            </a:prstGeom>
            <a:ln>
              <a:solidFill>
                <a:srgbClr val="518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s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9880" y="2415540"/>
            <a:ext cx="4538980" cy="1849755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0A84123F-06F4-5A39-3741-AA4EE31BDD45}"/>
              </a:ext>
            </a:extLst>
          </p:cNvPr>
          <p:cNvSpPr/>
          <p:nvPr/>
        </p:nvSpPr>
        <p:spPr>
          <a:xfrm>
            <a:off x="10055205" y="6359524"/>
            <a:ext cx="1866232" cy="370206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77800" dist="101600" dir="5400000" algn="t" rotWithShape="0">
              <a:srgbClr val="243D6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Editor</a:t>
            </a:r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：向申赤</a:t>
            </a:r>
            <a:endParaRPr lang="en-US" altLang="zh-CN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D48860A-766B-FEBE-CFF5-F71216787DA7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55" grpId="0"/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277725" cy="6858000"/>
          </a:xfrm>
          <a:prstGeom prst="rect">
            <a:avLst/>
          </a:prstGeom>
          <a:gradFill rotWithShape="1">
            <a:gsLst>
              <a:gs pos="57000">
                <a:schemeClr val="accent5">
                  <a:lumMod val="60000"/>
                  <a:lumOff val="40000"/>
                  <a:alpha val="0"/>
                </a:schemeClr>
              </a:gs>
              <a:gs pos="0">
                <a:schemeClr val="accent4">
                  <a:lumMod val="40000"/>
                  <a:lumOff val="60000"/>
                  <a:alpha val="0"/>
                </a:schemeClr>
              </a:gs>
              <a:gs pos="100000">
                <a:srgbClr val="3384C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:\资料\！三大风景照（外宣）02\三峡大学秋景\秋景（谢丞）\IMG_5757.jpgIMG_57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l="65184" t="17832"/>
          <a:stretch>
            <a:fillRect/>
          </a:stretch>
        </p:blipFill>
        <p:spPr>
          <a:xfrm>
            <a:off x="0" y="0"/>
            <a:ext cx="4320540" cy="68573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95114" y="386083"/>
            <a:ext cx="10401773" cy="608583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177800" sx="103000" sy="103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43BFF2-BB35-DE1D-9DCA-6DDC415C6190}"/>
              </a:ext>
            </a:extLst>
          </p:cNvPr>
          <p:cNvSpPr/>
          <p:nvPr/>
        </p:nvSpPr>
        <p:spPr>
          <a:xfrm>
            <a:off x="-85727" y="-52880"/>
            <a:ext cx="12363061" cy="89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090870" y="1395663"/>
            <a:ext cx="2312655" cy="3049000"/>
            <a:chOff x="2294021" y="1411705"/>
            <a:chExt cx="2312655" cy="3049000"/>
          </a:xfrm>
        </p:grpSpPr>
        <p:grpSp>
          <p:nvGrpSpPr>
            <p:cNvPr id="15" name="组合 14"/>
            <p:cNvGrpSpPr/>
            <p:nvPr/>
          </p:nvGrpSpPr>
          <p:grpSpPr>
            <a:xfrm>
              <a:off x="2613772" y="1411705"/>
              <a:ext cx="1905890" cy="3049000"/>
              <a:chOff x="2613772" y="1411705"/>
              <a:chExt cx="1905890" cy="304900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2613772" y="1411705"/>
                <a:ext cx="1107996" cy="227797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6000" b="1" dirty="0">
                    <a:solidFill>
                      <a:schemeClr val="accent5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目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565555" y="3445042"/>
                <a:ext cx="95410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6000" b="1" dirty="0">
                    <a:solidFill>
                      <a:schemeClr val="accent5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录</a:t>
                </a: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294021" y="2960148"/>
              <a:ext cx="23126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5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10935" y="2300231"/>
            <a:ext cx="2547485" cy="738664"/>
            <a:chOff x="6096000" y="1530212"/>
            <a:chExt cx="2547485" cy="738664"/>
          </a:xfrm>
        </p:grpSpPr>
        <p:grpSp>
          <p:nvGrpSpPr>
            <p:cNvPr id="19" name="组合 18"/>
            <p:cNvGrpSpPr/>
            <p:nvPr/>
          </p:nvGrpSpPr>
          <p:grpSpPr>
            <a:xfrm>
              <a:off x="6096000" y="1587163"/>
              <a:ext cx="675776" cy="624762"/>
              <a:chOff x="2741192" y="2336213"/>
              <a:chExt cx="772029" cy="713749"/>
            </a:xfrm>
          </p:grpSpPr>
          <p:sp>
            <p:nvSpPr>
              <p:cNvPr id="21" name="泪滴形 20"/>
              <p:cNvSpPr/>
              <p:nvPr/>
            </p:nvSpPr>
            <p:spPr>
              <a:xfrm rot="5400000" flipH="1">
                <a:off x="2770332" y="2336213"/>
                <a:ext cx="713749" cy="713749"/>
              </a:xfrm>
              <a:prstGeom prst="teardrop">
                <a:avLst/>
              </a:prstGeom>
              <a:solidFill>
                <a:srgbClr val="54A2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741192" y="2387781"/>
                <a:ext cx="772029" cy="59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01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6779833" y="1530212"/>
              <a:ext cx="1863652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项目背景</a:t>
              </a:r>
              <a:endParaRPr kumimoji="0" lang="en-US" altLang="zh-CN" sz="2800" b="1" i="0" u="none" strike="noStrike" kern="120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Project Background</a:t>
              </a:r>
              <a:endParaRPr kumimoji="0" lang="zh-CN" altLang="en-US" sz="1400" i="0" u="none" strike="noStrike" kern="120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10935" y="3824232"/>
            <a:ext cx="2364421" cy="738664"/>
            <a:chOff x="6096000" y="1530212"/>
            <a:chExt cx="2364421" cy="738664"/>
          </a:xfrm>
        </p:grpSpPr>
        <p:grpSp>
          <p:nvGrpSpPr>
            <p:cNvPr id="30" name="组合 29"/>
            <p:cNvGrpSpPr/>
            <p:nvPr/>
          </p:nvGrpSpPr>
          <p:grpSpPr>
            <a:xfrm>
              <a:off x="6096000" y="1587163"/>
              <a:ext cx="675776" cy="624762"/>
              <a:chOff x="2741192" y="2336213"/>
              <a:chExt cx="772029" cy="713749"/>
            </a:xfrm>
          </p:grpSpPr>
          <p:sp>
            <p:nvSpPr>
              <p:cNvPr id="32" name="泪滴形 31"/>
              <p:cNvSpPr/>
              <p:nvPr/>
            </p:nvSpPr>
            <p:spPr>
              <a:xfrm rot="5400000" flipH="1">
                <a:off x="2770332" y="2336213"/>
                <a:ext cx="713749" cy="713749"/>
              </a:xfrm>
              <a:prstGeom prst="teardrop">
                <a:avLst/>
              </a:prstGeom>
              <a:solidFill>
                <a:srgbClr val="54A2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741192" y="2387781"/>
                <a:ext cx="772029" cy="59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03</a:t>
                </a: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6779833" y="1530212"/>
              <a:ext cx="168058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项目详情</a:t>
              </a:r>
              <a:endParaRPr kumimoji="0" lang="en-US" altLang="zh-CN" sz="2800" b="1" i="0" u="none" strike="noStrike" kern="120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Project Info</a:t>
              </a:r>
              <a:endParaRPr kumimoji="0" lang="zh-CN" altLang="en-US" sz="1400" i="0" u="none" strike="noStrike" kern="120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652492" y="2300231"/>
            <a:ext cx="2325501" cy="738664"/>
            <a:chOff x="6096000" y="1530212"/>
            <a:chExt cx="2325501" cy="738664"/>
          </a:xfrm>
        </p:grpSpPr>
        <p:grpSp>
          <p:nvGrpSpPr>
            <p:cNvPr id="35" name="组合 34"/>
            <p:cNvGrpSpPr/>
            <p:nvPr/>
          </p:nvGrpSpPr>
          <p:grpSpPr>
            <a:xfrm>
              <a:off x="6096000" y="1587163"/>
              <a:ext cx="675776" cy="624762"/>
              <a:chOff x="2741192" y="2336213"/>
              <a:chExt cx="772029" cy="713749"/>
            </a:xfrm>
          </p:grpSpPr>
          <p:sp>
            <p:nvSpPr>
              <p:cNvPr id="37" name="泪滴形 36"/>
              <p:cNvSpPr/>
              <p:nvPr/>
            </p:nvSpPr>
            <p:spPr>
              <a:xfrm rot="5400000" flipH="1">
                <a:off x="2770332" y="2336213"/>
                <a:ext cx="713749" cy="713749"/>
              </a:xfrm>
              <a:prstGeom prst="teardrop">
                <a:avLst/>
              </a:prstGeom>
              <a:solidFill>
                <a:srgbClr val="54A2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741192" y="2387781"/>
                <a:ext cx="772029" cy="59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0</a:t>
                </a:r>
                <a:r>
                  <a:rPr lang="en-US" altLang="zh-CN" sz="28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6779833" y="1530212"/>
              <a:ext cx="164166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团队</a:t>
              </a:r>
              <a:r>
                <a:rPr kumimoji="0" lang="zh-CN" altLang="en-US" sz="2800" b="1" i="0" u="none" strike="noStrike" kern="1200" cap="none" spc="0" normalizeH="0" baseline="0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介绍</a:t>
              </a:r>
              <a:endParaRPr kumimoji="0" lang="en-US" altLang="zh-CN" sz="2800" b="1" i="0" u="none" strike="noStrike" kern="120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Team Intro</a:t>
              </a:r>
              <a:endParaRPr kumimoji="0" lang="zh-CN" altLang="en-US" sz="1400" i="0" u="none" strike="noStrike" kern="120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652492" y="3824232"/>
            <a:ext cx="2468937" cy="738664"/>
            <a:chOff x="6096000" y="1530212"/>
            <a:chExt cx="2468937" cy="738664"/>
          </a:xfrm>
        </p:grpSpPr>
        <p:grpSp>
          <p:nvGrpSpPr>
            <p:cNvPr id="40" name="组合 39"/>
            <p:cNvGrpSpPr/>
            <p:nvPr/>
          </p:nvGrpSpPr>
          <p:grpSpPr>
            <a:xfrm>
              <a:off x="6096000" y="1587163"/>
              <a:ext cx="675776" cy="624762"/>
              <a:chOff x="2741192" y="2336213"/>
              <a:chExt cx="772029" cy="713749"/>
            </a:xfrm>
          </p:grpSpPr>
          <p:sp>
            <p:nvSpPr>
              <p:cNvPr id="42" name="泪滴形 41"/>
              <p:cNvSpPr/>
              <p:nvPr/>
            </p:nvSpPr>
            <p:spPr>
              <a:xfrm rot="5400000" flipH="1">
                <a:off x="2770332" y="2336213"/>
                <a:ext cx="713749" cy="713749"/>
              </a:xfrm>
              <a:prstGeom prst="teardrop">
                <a:avLst/>
              </a:prstGeom>
              <a:solidFill>
                <a:srgbClr val="54A2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741192" y="2387781"/>
                <a:ext cx="772029" cy="59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04</a:t>
                </a: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6779833" y="1530212"/>
              <a:ext cx="1785104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项目</a:t>
              </a:r>
              <a:r>
                <a:rPr lang="zh-CN" altLang="en-US" sz="2800" b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总结</a:t>
              </a:r>
              <a:endParaRPr kumimoji="0" lang="en-US" altLang="zh-CN" sz="2800" b="1" i="0" u="none" strike="noStrike" kern="120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Project Conclusion</a:t>
              </a:r>
              <a:endParaRPr kumimoji="0" lang="zh-CN" altLang="en-US" sz="1400" i="0" u="none" strike="noStrike" kern="120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8" name="图片 7" descr="金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pic>
        <p:nvPicPr>
          <p:cNvPr id="23" name="图片 22" descr="图片包含 文本&#10;&#10;描述已自动生成">
            <a:extLst>
              <a:ext uri="{FF2B5EF4-FFF2-40B4-BE49-F238E27FC236}">
                <a16:creationId xmlns:a16="http://schemas.microsoft.com/office/drawing/2014/main" id="{C62A228D-EE82-0319-F9AE-E52DB710AF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9611" y="22946"/>
            <a:ext cx="2162518" cy="81463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3D33B0B-EB4A-8106-6E04-72BDF1C7030E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8DD5191-CECF-13F1-4AA4-820C8329AF69}"/>
              </a:ext>
            </a:extLst>
          </p:cNvPr>
          <p:cNvSpPr/>
          <p:nvPr/>
        </p:nvSpPr>
        <p:spPr>
          <a:xfrm>
            <a:off x="7652492" y="3099746"/>
            <a:ext cx="3332914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成员介绍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成员分工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C63F3B-23BA-2D9B-2ED7-D90D80BF5043}"/>
              </a:ext>
            </a:extLst>
          </p:cNvPr>
          <p:cNvSpPr/>
          <p:nvPr/>
        </p:nvSpPr>
        <p:spPr>
          <a:xfrm>
            <a:off x="4010935" y="4625339"/>
            <a:ext cx="3342014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功能模块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原型设计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系统测试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协作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项目亮点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95BB62-A5F8-19EC-D11B-6AD61D7A29E3}"/>
              </a:ext>
            </a:extLst>
          </p:cNvPr>
          <p:cNvSpPr/>
          <p:nvPr/>
        </p:nvSpPr>
        <p:spPr>
          <a:xfrm>
            <a:off x="7652492" y="4625339"/>
            <a:ext cx="3229219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团队合作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成员心得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702113-1B81-BC61-B435-09376D8C119F}"/>
              </a:ext>
            </a:extLst>
          </p:cNvPr>
          <p:cNvSpPr/>
          <p:nvPr/>
        </p:nvSpPr>
        <p:spPr>
          <a:xfrm>
            <a:off x="4036442" y="3109214"/>
            <a:ext cx="3342014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开发背景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开发环境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技术栈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1917" b="10175"/>
          <a:stretch>
            <a:fillRect/>
          </a:stretch>
        </p:blipFill>
        <p:spPr>
          <a:xfrm>
            <a:off x="0" y="1410834"/>
            <a:ext cx="12192000" cy="4036333"/>
          </a:xfrm>
          <a:prstGeom prst="rect">
            <a:avLst/>
          </a:prstGeom>
        </p:spPr>
      </p:pic>
      <p:pic>
        <p:nvPicPr>
          <p:cNvPr id="4" name="图片 3" descr="D:\资料\！三大风景照（外宣）02\三峡大学秋景\秋景（谢丞）\IMG_5757.jpgIMG_57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-1" t="30988" r="67" b="20650"/>
          <a:stretch>
            <a:fillRect/>
          </a:stretch>
        </p:blipFill>
        <p:spPr>
          <a:xfrm>
            <a:off x="0" y="1410970"/>
            <a:ext cx="12192000" cy="40360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1411705"/>
            <a:ext cx="12192001" cy="4026570"/>
          </a:xfrm>
          <a:prstGeom prst="rect">
            <a:avLst/>
          </a:prstGeom>
          <a:solidFill>
            <a:srgbClr val="54A2FC">
              <a:alpha val="6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16502" y="1412777"/>
            <a:ext cx="2254105" cy="2373160"/>
            <a:chOff x="1716502" y="1412777"/>
            <a:chExt cx="2254105" cy="2373160"/>
          </a:xfrm>
        </p:grpSpPr>
        <p:grpSp>
          <p:nvGrpSpPr>
            <p:cNvPr id="14" name="组合 13"/>
            <p:cNvGrpSpPr/>
            <p:nvPr/>
          </p:nvGrpSpPr>
          <p:grpSpPr>
            <a:xfrm>
              <a:off x="1716502" y="1412777"/>
              <a:ext cx="2254105" cy="2373160"/>
              <a:chOff x="10058399" y="386083"/>
              <a:chExt cx="1138990" cy="1199148"/>
            </a:xfrm>
          </p:grpSpPr>
          <p:sp>
            <p:nvSpPr>
              <p:cNvPr id="16" name="任意多边形: 形状 15"/>
              <p:cNvSpPr/>
              <p:nvPr/>
            </p:nvSpPr>
            <p:spPr>
              <a:xfrm>
                <a:off x="10058399" y="386083"/>
                <a:ext cx="1138990" cy="1199148"/>
              </a:xfrm>
              <a:custGeom>
                <a:avLst/>
                <a:gdLst>
                  <a:gd name="connsiteX0" fmla="*/ 0 w 1138990"/>
                  <a:gd name="connsiteY0" fmla="*/ 0 h 1199148"/>
                  <a:gd name="connsiteX1" fmla="*/ 1138990 w 1138990"/>
                  <a:gd name="connsiteY1" fmla="*/ 0 h 1199148"/>
                  <a:gd name="connsiteX2" fmla="*/ 1138989 w 1138990"/>
                  <a:gd name="connsiteY2" fmla="*/ 629653 h 1199148"/>
                  <a:gd name="connsiteX3" fmla="*/ 569494 w 1138990"/>
                  <a:gd name="connsiteY3" fmla="*/ 1199148 h 1199148"/>
                  <a:gd name="connsiteX4" fmla="*/ 569495 w 1138990"/>
                  <a:gd name="connsiteY4" fmla="*/ 1199147 h 1199148"/>
                  <a:gd name="connsiteX5" fmla="*/ 0 w 1138990"/>
                  <a:gd name="connsiteY5" fmla="*/ 629652 h 119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8990" h="1199148">
                    <a:moveTo>
                      <a:pt x="0" y="0"/>
                    </a:moveTo>
                    <a:lnTo>
                      <a:pt x="1138990" y="0"/>
                    </a:lnTo>
                    <a:lnTo>
                      <a:pt x="1138989" y="629653"/>
                    </a:lnTo>
                    <a:cubicBezTo>
                      <a:pt x="1138989" y="944176"/>
                      <a:pt x="884017" y="1199148"/>
                      <a:pt x="569494" y="1199148"/>
                    </a:cubicBezTo>
                    <a:lnTo>
                      <a:pt x="569495" y="1199147"/>
                    </a:lnTo>
                    <a:cubicBezTo>
                      <a:pt x="254972" y="1199147"/>
                      <a:pt x="0" y="944175"/>
                      <a:pt x="0" y="629652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0178011" y="535774"/>
                <a:ext cx="899767" cy="899767"/>
              </a:xfrm>
              <a:prstGeom prst="ellipse">
                <a:avLst/>
              </a:prstGeom>
              <a:solidFill>
                <a:srgbClr val="54A2F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005264" y="2053389"/>
              <a:ext cx="16523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Arial Black" panose="020B0A04020102020204" pitchFamily="34" charset="0"/>
                  <a:ea typeface="思源宋体 CN" panose="02020400000000000000" pitchFamily="18" charset="-122"/>
                </a:rPr>
                <a:t>01</a:t>
              </a:r>
              <a:endParaRPr lang="zh-CN" altLang="en-US" sz="7200" dirty="0">
                <a:solidFill>
                  <a:schemeClr val="bg1"/>
                </a:solidFill>
                <a:latin typeface="Arial Black" panose="020B0A04020102020204" pitchFamily="34" charset="0"/>
                <a:ea typeface="思源宋体 CN" panose="02020400000000000000" pitchFamily="18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174178" y="242384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noProof="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</a:t>
            </a:r>
            <a:endParaRPr kumimoji="0" lang="zh-CN" altLang="en-US" sz="4800" b="1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6170" y="3160758"/>
            <a:ext cx="3381993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Mini-Market · Project background</a:t>
            </a:r>
          </a:p>
        </p:txBody>
      </p:sp>
      <p:pic>
        <p:nvPicPr>
          <p:cNvPr id="5" name="图片 4" descr="金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A7E7D64-0DED-CD48-9EDA-3A54B6DDDD0E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9677596-4708-9892-AF84-F33A5AEF6584}"/>
              </a:ext>
            </a:extLst>
          </p:cNvPr>
          <p:cNvSpPr/>
          <p:nvPr/>
        </p:nvSpPr>
        <p:spPr>
          <a:xfrm>
            <a:off x="4477556" y="3489694"/>
            <a:ext cx="459915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开发背景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开发环境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技术栈</a:t>
            </a:r>
            <a:endParaRPr lang="en-US" altLang="zh-CN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7255F01C-7868-3238-07FB-542B970AC1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0"/>
            <a:ext cx="2162518" cy="814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8" grpId="0"/>
      <p:bldP spid="19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8B75C-46A3-E5C5-BF87-0C33405F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627BF339-199D-41EC-DB75-D9CC1CA974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714CED35-77E4-86DB-1A97-2B74A501ED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AAA2BC2-06F0-1AE3-18AA-5A235E5D1B67}"/>
              </a:ext>
            </a:extLst>
          </p:cNvPr>
          <p:cNvSpPr/>
          <p:nvPr/>
        </p:nvSpPr>
        <p:spPr>
          <a:xfrm>
            <a:off x="406785" y="1179093"/>
            <a:ext cx="3392906" cy="4840641"/>
          </a:xfrm>
          <a:prstGeom prst="roundRect">
            <a:avLst>
              <a:gd name="adj" fmla="val 977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762000" dir="54000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C59288-BF23-1C94-D4BD-5E0D0BAA3058}"/>
              </a:ext>
            </a:extLst>
          </p:cNvPr>
          <p:cNvSpPr/>
          <p:nvPr/>
        </p:nvSpPr>
        <p:spPr>
          <a:xfrm>
            <a:off x="2287470" y="166631"/>
            <a:ext cx="3355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项目背景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开发背景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70E4A11-928D-6A35-1950-56939E6CE1AB}"/>
              </a:ext>
            </a:extLst>
          </p:cNvPr>
          <p:cNvSpPr/>
          <p:nvPr/>
        </p:nvSpPr>
        <p:spPr>
          <a:xfrm>
            <a:off x="506032" y="1363953"/>
            <a:ext cx="3196773" cy="4480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着经济的发展和人民收入的提高，小型超市在日常生活中扮演着越来越重要的角色。这些超市为消费者提供了方便快捷的购物体验，同时也为商家提供了良好的商业机会。开发一个面向小型超市的管理系统有助于提升商家的管理效率、顾客的购物体验以及为商家提供更好的决策支持，同时高度集成化的管理流程也能够带来更多的商业机会和竞争优势。</a:t>
            </a:r>
          </a:p>
        </p:txBody>
      </p:sp>
      <p:pic>
        <p:nvPicPr>
          <p:cNvPr id="3" name="图片 2" descr="金">
            <a:extLst>
              <a:ext uri="{FF2B5EF4-FFF2-40B4-BE49-F238E27FC236}">
                <a16:creationId xmlns:a16="http://schemas.microsoft.com/office/drawing/2014/main" id="{731A4CB6-576F-8640-287A-12736B8D2A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5AE6390-1E3D-F7BE-2C83-A5AD3EDF1CFE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19B304D-F218-E958-C22C-2347EB415A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0636" y="2039860"/>
            <a:ext cx="7592165" cy="3497961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DB50F0-5EDC-7F9C-67EE-0EC237DD68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286" y="2234867"/>
            <a:ext cx="7592165" cy="3497961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5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资料\！三大风景照（外宣）02\三峡大学秋景\秋景（谢丞）\IMG_5757.jpgIMG_57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25C85C16-E5D0-14C0-07DC-A934C0C9FE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sp>
        <p:nvSpPr>
          <p:cNvPr id="50" name="Rectangle 4"/>
          <p:cNvSpPr/>
          <p:nvPr/>
        </p:nvSpPr>
        <p:spPr>
          <a:xfrm>
            <a:off x="609600" y="1203153"/>
            <a:ext cx="10972800" cy="52256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81000" sx="102000" sy="102000" algn="ctr" rotWithShape="0">
              <a:sysClr val="windowText" lastClr="000000">
                <a:lumMod val="95000"/>
                <a:lumOff val="5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  <a:sym typeface="思源宋体 CN" panose="02020400000000000000" pitchFamily="18" charset="-122"/>
            </a:endParaRPr>
          </a:p>
        </p:txBody>
      </p:sp>
      <p:pic>
        <p:nvPicPr>
          <p:cNvPr id="3" name="图片 2" descr="金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87470" y="166631"/>
            <a:ext cx="3267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项目介绍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开发环境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ED16F9F-6D1E-F0F5-EC6F-B6E37063115A}"/>
              </a:ext>
            </a:extLst>
          </p:cNvPr>
          <p:cNvSpPr/>
          <p:nvPr/>
        </p:nvSpPr>
        <p:spPr>
          <a:xfrm>
            <a:off x="784342" y="1396481"/>
            <a:ext cx="31915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 （</a:t>
            </a:r>
            <a:r>
              <a:rPr lang="en-US" altLang="zh-CN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IDE</a:t>
            </a:r>
            <a:r>
              <a:rPr lang="zh-CN" altLang="en-US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600" b="1" u="sng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1600" b="1" kern="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IntelliJ IDEA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广泛用于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Kotlin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Groovy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等语言开发，支持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Spring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Hibernate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等框架。</a:t>
            </a:r>
          </a:p>
          <a:p>
            <a:pPr algn="just">
              <a:spcBef>
                <a:spcPts val="600"/>
              </a:spcBef>
            </a:pPr>
            <a:r>
              <a:rPr lang="en-US" altLang="zh-CN" sz="1600" b="1" kern="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VS Code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轻量级、多语言支持的代码编辑器，拥有丰富的插件生态，适用于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Node.js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等开发。</a:t>
            </a:r>
            <a:endParaRPr lang="en-US" altLang="zh-CN" sz="1600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B3108F-F8E0-D367-A4D8-34FF752D6DA1}"/>
              </a:ext>
            </a:extLst>
          </p:cNvPr>
          <p:cNvSpPr/>
          <p:nvPr/>
        </p:nvSpPr>
        <p:spPr>
          <a:xfrm>
            <a:off x="7518597" y="1396481"/>
            <a:ext cx="319159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版本控制系统（</a:t>
            </a:r>
            <a:r>
              <a:rPr lang="en-US" altLang="zh-CN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VSC</a:t>
            </a:r>
            <a:r>
              <a:rPr lang="zh-CN" altLang="en-US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just">
              <a:spcBef>
                <a:spcPts val="600"/>
              </a:spcBef>
            </a:pPr>
            <a:r>
              <a:rPr lang="en-US" altLang="zh-CN" sz="1600" b="1" kern="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Git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最流行的分布式版本控制系统，用于代码管理与协作。</a:t>
            </a:r>
          </a:p>
          <a:p>
            <a:pPr algn="just">
              <a:spcBef>
                <a:spcPts val="600"/>
              </a:spcBef>
            </a:pPr>
            <a:r>
              <a:rPr lang="en-US" altLang="zh-CN" sz="1600" b="1" kern="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GitHub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Git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的代码托管平台，提供代码管理、团队协作、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CI/CD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等功能。</a:t>
            </a:r>
            <a:endParaRPr lang="en-US" altLang="zh-CN" sz="1600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904588-3BA3-FECA-F238-F440FEB72B83}"/>
              </a:ext>
            </a:extLst>
          </p:cNvPr>
          <p:cNvSpPr/>
          <p:nvPr/>
        </p:nvSpPr>
        <p:spPr>
          <a:xfrm>
            <a:off x="4150674" y="1396481"/>
            <a:ext cx="319159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构建工具</a:t>
            </a:r>
          </a:p>
          <a:p>
            <a:pPr algn="just">
              <a:spcBef>
                <a:spcPts val="600"/>
              </a:spcBef>
            </a:pPr>
            <a:r>
              <a:rPr lang="en-US" altLang="zh-CN" sz="1600" b="1" kern="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Maven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Java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项目的构建和依赖管理工具，广泛应用于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Spring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Hibernate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等项目中。</a:t>
            </a:r>
            <a:endParaRPr lang="en-US" altLang="zh-CN" sz="1600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1600" b="1" kern="0" dirty="0" err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npm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Node.js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项目的包管理和构建工具。</a:t>
            </a:r>
            <a:endParaRPr lang="en-US" altLang="zh-CN" sz="1600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F0F682-32D9-202E-6BCA-374A62BF0923}"/>
              </a:ext>
            </a:extLst>
          </p:cNvPr>
          <p:cNvSpPr/>
          <p:nvPr/>
        </p:nvSpPr>
        <p:spPr>
          <a:xfrm>
            <a:off x="784342" y="3989072"/>
            <a:ext cx="319159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调试分析工具</a:t>
            </a:r>
            <a:endParaRPr lang="en-US" altLang="zh-CN" sz="1600" b="1" u="sng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spcBef>
                <a:spcPts val="600"/>
              </a:spcBef>
            </a:pPr>
            <a:r>
              <a:rPr lang="zh-CN" altLang="zh-CN" sz="1600" b="1" kern="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Reqable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：代理调试 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请求测试一站式解决方案</a:t>
            </a:r>
            <a:endParaRPr lang="en-US" altLang="zh-CN" sz="1600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1600" b="1" kern="0" dirty="0" err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Apifox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：一个集成了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设计、开发、测试功能的一体化协作平台。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2CD21D-09DF-3AA2-71A1-4F20DF56BE1A}"/>
              </a:ext>
            </a:extLst>
          </p:cNvPr>
          <p:cNvSpPr/>
          <p:nvPr/>
        </p:nvSpPr>
        <p:spPr>
          <a:xfrm>
            <a:off x="4150674" y="3983921"/>
            <a:ext cx="319159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数据库服务</a:t>
            </a:r>
            <a:endParaRPr lang="en-US" altLang="zh-CN" sz="1600" b="1" u="sng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spcBef>
                <a:spcPts val="600"/>
              </a:spcBef>
            </a:pPr>
            <a:r>
              <a:rPr lang="en-US" altLang="zh-CN" sz="1600" b="1" kern="0" dirty="0" err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SQLPub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：在线数据库服务，支持 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MySQL 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数据库的管理与操作，便于云端数据存储和管理。</a:t>
            </a:r>
          </a:p>
          <a:p>
            <a:pPr>
              <a:spcBef>
                <a:spcPts val="600"/>
              </a:spcBef>
            </a:pPr>
            <a:r>
              <a:rPr lang="en-US" altLang="zh-CN" sz="1600" b="1" kern="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：开源关系型数据库，用于存储和管理项目中的核心数据，支持高效的数据查询与操作。</a:t>
            </a:r>
          </a:p>
          <a:p>
            <a:pPr>
              <a:spcBef>
                <a:spcPts val="600"/>
              </a:spcBef>
            </a:pPr>
            <a:endParaRPr lang="zh-CN" altLang="en-US" sz="1600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145AD0-326A-D7B4-753A-7D872BE109EE}"/>
              </a:ext>
            </a:extLst>
          </p:cNvPr>
          <p:cNvSpPr/>
          <p:nvPr/>
        </p:nvSpPr>
        <p:spPr>
          <a:xfrm>
            <a:off x="7518597" y="3983921"/>
            <a:ext cx="319159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1600" b="1" u="sng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云部署工具</a:t>
            </a:r>
            <a:endParaRPr lang="en-US" altLang="zh-CN" sz="1600" b="1" u="sng" kern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spcBef>
                <a:spcPts val="600"/>
              </a:spcBef>
            </a:pPr>
            <a:r>
              <a:rPr lang="zh-CN" altLang="en-US" sz="1600" b="1" kern="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北少云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：一家专注于提供高性能、高防御云服务器和</a:t>
            </a:r>
            <a:r>
              <a:rPr lang="en-US" altLang="zh-CN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VPS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服务的云服务提供商，以优惠的价格和优质的技术支持助力用户极速上云。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56EB-2430-FE6B-7DFD-2FAF69AA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24A8E8B7-8D35-3B78-9489-F030E539BA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pic>
        <p:nvPicPr>
          <p:cNvPr id="2" name="图片 1" descr="图片包含 文本&#10;&#10;描述已自动生成">
            <a:extLst>
              <a:ext uri="{FF2B5EF4-FFF2-40B4-BE49-F238E27FC236}">
                <a16:creationId xmlns:a16="http://schemas.microsoft.com/office/drawing/2014/main" id="{2C5EE55E-F45E-B907-61E0-02D749CF1E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pic>
        <p:nvPicPr>
          <p:cNvPr id="3" name="图片 2" descr="金">
            <a:extLst>
              <a:ext uri="{FF2B5EF4-FFF2-40B4-BE49-F238E27FC236}">
                <a16:creationId xmlns:a16="http://schemas.microsoft.com/office/drawing/2014/main" id="{A8DFE934-7365-2D42-3E76-F71DC5353D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53DC92-E150-F357-B9D6-1FC59F27349E}"/>
              </a:ext>
            </a:extLst>
          </p:cNvPr>
          <p:cNvSpPr/>
          <p:nvPr/>
        </p:nvSpPr>
        <p:spPr>
          <a:xfrm>
            <a:off x="2287470" y="166631"/>
            <a:ext cx="2996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项目介绍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技术栈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AB9C95-A7DB-AE74-44F5-6A17E315B5D8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6C44357-BE40-EF37-18AD-59876A6F8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807" y="1018295"/>
            <a:ext cx="10692382" cy="5659667"/>
          </a:xfrm>
          <a:prstGeom prst="rect">
            <a:avLst/>
          </a:prstGeom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77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A52F-336B-84CD-B9A1-048D07782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386E18-6FC8-9BBF-06A8-D6BBCC76B9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1917" b="10175"/>
          <a:stretch>
            <a:fillRect/>
          </a:stretch>
        </p:blipFill>
        <p:spPr>
          <a:xfrm>
            <a:off x="0" y="1410834"/>
            <a:ext cx="12192000" cy="4036333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86E47786-75ED-F601-2FFF-58DCA23FDF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1"/>
            <a:ext cx="2186940" cy="823832"/>
          </a:xfrm>
          <a:prstGeom prst="rect">
            <a:avLst/>
          </a:prstGeom>
        </p:spPr>
      </p:pic>
      <p:pic>
        <p:nvPicPr>
          <p:cNvPr id="4" name="图片 3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4C7FBD80-0ACC-E698-EC20-E34DD756F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-1" t="30988" r="67" b="20650"/>
          <a:stretch>
            <a:fillRect/>
          </a:stretch>
        </p:blipFill>
        <p:spPr>
          <a:xfrm>
            <a:off x="0" y="1410970"/>
            <a:ext cx="12192000" cy="40360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E36726-6A17-FB96-ED16-264E4C69AC15}"/>
              </a:ext>
            </a:extLst>
          </p:cNvPr>
          <p:cNvSpPr/>
          <p:nvPr/>
        </p:nvSpPr>
        <p:spPr>
          <a:xfrm>
            <a:off x="-1" y="1419725"/>
            <a:ext cx="12192001" cy="4032000"/>
          </a:xfrm>
          <a:prstGeom prst="rect">
            <a:avLst/>
          </a:prstGeom>
          <a:solidFill>
            <a:srgbClr val="54A2FC">
              <a:alpha val="6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C90362-A77F-B5FC-47AD-ACE2D7721B1B}"/>
              </a:ext>
            </a:extLst>
          </p:cNvPr>
          <p:cNvGrpSpPr/>
          <p:nvPr/>
        </p:nvGrpSpPr>
        <p:grpSpPr>
          <a:xfrm>
            <a:off x="1716502" y="1412777"/>
            <a:ext cx="2254105" cy="2373160"/>
            <a:chOff x="1716502" y="1412777"/>
            <a:chExt cx="2254105" cy="237316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A0EEB50-7AC1-23AB-DF16-19ADE1513657}"/>
                </a:ext>
              </a:extLst>
            </p:cNvPr>
            <p:cNvGrpSpPr/>
            <p:nvPr/>
          </p:nvGrpSpPr>
          <p:grpSpPr>
            <a:xfrm>
              <a:off x="1716502" y="1412777"/>
              <a:ext cx="2254105" cy="2373160"/>
              <a:chOff x="10058399" y="386083"/>
              <a:chExt cx="1138990" cy="1199148"/>
            </a:xfrm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9F9DD62-0CEF-E105-D97F-62553AD06A01}"/>
                  </a:ext>
                </a:extLst>
              </p:cNvPr>
              <p:cNvSpPr/>
              <p:nvPr/>
            </p:nvSpPr>
            <p:spPr>
              <a:xfrm>
                <a:off x="10058399" y="386083"/>
                <a:ext cx="1138990" cy="1199148"/>
              </a:xfrm>
              <a:custGeom>
                <a:avLst/>
                <a:gdLst>
                  <a:gd name="connsiteX0" fmla="*/ 0 w 1138990"/>
                  <a:gd name="connsiteY0" fmla="*/ 0 h 1199148"/>
                  <a:gd name="connsiteX1" fmla="*/ 1138990 w 1138990"/>
                  <a:gd name="connsiteY1" fmla="*/ 0 h 1199148"/>
                  <a:gd name="connsiteX2" fmla="*/ 1138989 w 1138990"/>
                  <a:gd name="connsiteY2" fmla="*/ 629653 h 1199148"/>
                  <a:gd name="connsiteX3" fmla="*/ 569494 w 1138990"/>
                  <a:gd name="connsiteY3" fmla="*/ 1199148 h 1199148"/>
                  <a:gd name="connsiteX4" fmla="*/ 569495 w 1138990"/>
                  <a:gd name="connsiteY4" fmla="*/ 1199147 h 1199148"/>
                  <a:gd name="connsiteX5" fmla="*/ 0 w 1138990"/>
                  <a:gd name="connsiteY5" fmla="*/ 629652 h 119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8990" h="1199148">
                    <a:moveTo>
                      <a:pt x="0" y="0"/>
                    </a:moveTo>
                    <a:lnTo>
                      <a:pt x="1138990" y="0"/>
                    </a:lnTo>
                    <a:lnTo>
                      <a:pt x="1138989" y="629653"/>
                    </a:lnTo>
                    <a:cubicBezTo>
                      <a:pt x="1138989" y="944176"/>
                      <a:pt x="884017" y="1199148"/>
                      <a:pt x="569494" y="1199148"/>
                    </a:cubicBezTo>
                    <a:lnTo>
                      <a:pt x="569495" y="1199147"/>
                    </a:lnTo>
                    <a:cubicBezTo>
                      <a:pt x="254972" y="1199147"/>
                      <a:pt x="0" y="944175"/>
                      <a:pt x="0" y="629652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8D16CAF-6A04-9D6A-B50E-1EDF8C86226E}"/>
                  </a:ext>
                </a:extLst>
              </p:cNvPr>
              <p:cNvSpPr/>
              <p:nvPr/>
            </p:nvSpPr>
            <p:spPr>
              <a:xfrm>
                <a:off x="10178011" y="535774"/>
                <a:ext cx="899767" cy="899767"/>
              </a:xfrm>
              <a:prstGeom prst="ellipse">
                <a:avLst/>
              </a:prstGeom>
              <a:solidFill>
                <a:srgbClr val="54A2F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3323CE0-A7B7-38F1-A7C6-B4B1A2A50074}"/>
                </a:ext>
              </a:extLst>
            </p:cNvPr>
            <p:cNvSpPr txBox="1"/>
            <p:nvPr/>
          </p:nvSpPr>
          <p:spPr>
            <a:xfrm>
              <a:off x="2005264" y="2053389"/>
              <a:ext cx="16523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Arial Black" panose="020B0A04020102020204" pitchFamily="34" charset="0"/>
                  <a:ea typeface="思源宋体 CN" panose="02020400000000000000" pitchFamily="18" charset="-122"/>
                </a:rPr>
                <a:t>02</a:t>
              </a:r>
              <a:endParaRPr lang="zh-CN" altLang="en-US" sz="7200" dirty="0">
                <a:solidFill>
                  <a:schemeClr val="bg1"/>
                </a:solidFill>
                <a:latin typeface="Arial Black" panose="020B0A04020102020204" pitchFamily="34" charset="0"/>
                <a:ea typeface="思源宋体 CN" panose="02020400000000000000" pitchFamily="18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9647299-636E-50C0-AFAC-E997939108F3}"/>
              </a:ext>
            </a:extLst>
          </p:cNvPr>
          <p:cNvSpPr/>
          <p:nvPr/>
        </p:nvSpPr>
        <p:spPr>
          <a:xfrm>
            <a:off x="5174178" y="242384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ln w="0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kumimoji="0" lang="zh-CN" altLang="en-US" sz="4800" b="1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5" name="图片 4" descr="金">
            <a:extLst>
              <a:ext uri="{FF2B5EF4-FFF2-40B4-BE49-F238E27FC236}">
                <a16:creationId xmlns:a16="http://schemas.microsoft.com/office/drawing/2014/main" id="{324F5380-0BD7-2474-D662-5C0B7B94C1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928152D-B376-4110-97CB-0453B27561D7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D815B9B-880B-73F4-EFA3-30BED9A387B6}"/>
              </a:ext>
            </a:extLst>
          </p:cNvPr>
          <p:cNvSpPr/>
          <p:nvPr/>
        </p:nvSpPr>
        <p:spPr>
          <a:xfrm>
            <a:off x="4558958" y="3160758"/>
            <a:ext cx="3559276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Mini-Market · Team intro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4C338D-177D-BB8A-9ECB-EEFA41BB02A3}"/>
              </a:ext>
            </a:extLst>
          </p:cNvPr>
          <p:cNvSpPr/>
          <p:nvPr/>
        </p:nvSpPr>
        <p:spPr>
          <a:xfrm>
            <a:off x="4039019" y="3496642"/>
            <a:ext cx="459915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成员介绍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成员分工</a:t>
            </a:r>
            <a:endParaRPr lang="en-US" altLang="zh-CN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90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8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C3779-8FF4-E323-DE8E-0422CBC4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BFE7C678-E4CA-C744-7F12-B6DEE3E7FC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16000"/>
          </a:blip>
          <a:srcRect t="17832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  <p:pic>
        <p:nvPicPr>
          <p:cNvPr id="2" name="图片 1" descr="图片包含 文本&#10;&#10;描述已自动生成">
            <a:extLst>
              <a:ext uri="{FF2B5EF4-FFF2-40B4-BE49-F238E27FC236}">
                <a16:creationId xmlns:a16="http://schemas.microsoft.com/office/drawing/2014/main" id="{8578190C-8B53-549C-1319-5A18A6B6B0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0"/>
            <a:ext cx="2221198" cy="83673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EBE035F-77CA-D8C1-2D4F-220BB3AFDD1B}"/>
              </a:ext>
            </a:extLst>
          </p:cNvPr>
          <p:cNvGrpSpPr/>
          <p:nvPr/>
        </p:nvGrpSpPr>
        <p:grpSpPr>
          <a:xfrm>
            <a:off x="422794" y="1416228"/>
            <a:ext cx="2031156" cy="4730571"/>
            <a:chOff x="8251923" y="1416229"/>
            <a:chExt cx="2293657" cy="4730571"/>
          </a:xfrm>
        </p:grpSpPr>
        <p:sp>
          <p:nvSpPr>
            <p:cNvPr id="57" name="Rectangle 4">
              <a:extLst>
                <a:ext uri="{FF2B5EF4-FFF2-40B4-BE49-F238E27FC236}">
                  <a16:creationId xmlns:a16="http://schemas.microsoft.com/office/drawing/2014/main" id="{B4CBFC90-218D-F1E6-D18B-CA0F90B6DBBD}"/>
                </a:ext>
              </a:extLst>
            </p:cNvPr>
            <p:cNvSpPr/>
            <p:nvPr/>
          </p:nvSpPr>
          <p:spPr>
            <a:xfrm>
              <a:off x="8251923" y="1416229"/>
              <a:ext cx="2293657" cy="473057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  <a:sym typeface="思源宋体 CN" panose="02020400000000000000" pitchFamily="18" charset="-122"/>
              </a:endParaRPr>
            </a:p>
          </p:txBody>
        </p:sp>
        <p:sp>
          <p:nvSpPr>
            <p:cNvPr id="55" name="Text Placeholder 4">
              <a:extLst>
                <a:ext uri="{FF2B5EF4-FFF2-40B4-BE49-F238E27FC236}">
                  <a16:creationId xmlns:a16="http://schemas.microsoft.com/office/drawing/2014/main" id="{50AF6910-972F-65E3-3543-DF9013BEF4A9}"/>
                </a:ext>
              </a:extLst>
            </p:cNvPr>
            <p:cNvSpPr txBox="1"/>
            <p:nvPr/>
          </p:nvSpPr>
          <p:spPr>
            <a:xfrm flipH="1">
              <a:off x="8439992" y="2558410"/>
              <a:ext cx="1902385" cy="34613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胡国昌</a:t>
              </a:r>
              <a:endPara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ts val="600"/>
                </a:spcBef>
                <a:buNone/>
                <a:defRPr/>
              </a:pPr>
              <a:r>
                <a:rPr lang="zh-CN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工作量：</a:t>
              </a:r>
              <a:r>
                <a:rPr lang="en-US" altLang="zh-C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22%</a:t>
              </a:r>
            </a:p>
            <a:p>
              <a:pPr marL="0" lvl="0" indent="0" algn="just">
                <a:lnSpc>
                  <a:spcPct val="125000"/>
                </a:lnSpc>
                <a:spcBef>
                  <a:spcPts val="1200"/>
                </a:spcBef>
                <a:buNone/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小组组长。负责项目主要开发工作，并组织组内会议和组员工作分发。主要的后端接口功能实现，数据库设计，文档编写工作。</a:t>
              </a:r>
              <a:endPara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金">
            <a:extLst>
              <a:ext uri="{FF2B5EF4-FFF2-40B4-BE49-F238E27FC236}">
                <a16:creationId xmlns:a16="http://schemas.microsoft.com/office/drawing/2014/main" id="{FFCCFD82-3110-72D3-A750-69D840D7AA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8DDF04-F05D-37AE-71B4-5E81414E8C1C}"/>
              </a:ext>
            </a:extLst>
          </p:cNvPr>
          <p:cNvSpPr/>
          <p:nvPr/>
        </p:nvSpPr>
        <p:spPr>
          <a:xfrm>
            <a:off x="2287470" y="166631"/>
            <a:ext cx="3355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团队介绍 </a:t>
            </a:r>
            <a:r>
              <a:rPr lang="en-US" altLang="zh-CN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· </a:t>
            </a:r>
            <a:r>
              <a:rPr lang="zh-CN" altLang="en-US" sz="2800" b="1" dirty="0">
                <a:ln w="0">
                  <a:noFill/>
                </a:ln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成员分工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D607A61-28CC-4D33-6C53-42CCB82BEF47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7581D7-94E7-A593-4A8D-6E2F36EE4C3B}"/>
              </a:ext>
            </a:extLst>
          </p:cNvPr>
          <p:cNvGrpSpPr/>
          <p:nvPr/>
        </p:nvGrpSpPr>
        <p:grpSpPr>
          <a:xfrm>
            <a:off x="2758110" y="1416228"/>
            <a:ext cx="2031156" cy="4730571"/>
            <a:chOff x="8251923" y="1416229"/>
            <a:chExt cx="2293657" cy="4730571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6A2FE911-EA9E-85B0-CBA6-59150D223075}"/>
                </a:ext>
              </a:extLst>
            </p:cNvPr>
            <p:cNvSpPr/>
            <p:nvPr/>
          </p:nvSpPr>
          <p:spPr>
            <a:xfrm>
              <a:off x="8251923" y="1416229"/>
              <a:ext cx="2293657" cy="473057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  <a:sym typeface="思源宋体 CN" panose="02020400000000000000" pitchFamily="18" charset="-122"/>
              </a:endParaRPr>
            </a:p>
          </p:txBody>
        </p:sp>
        <p:sp>
          <p:nvSpPr>
            <p:cNvPr id="12" name="Text Placeholder 4">
              <a:extLst>
                <a:ext uri="{FF2B5EF4-FFF2-40B4-BE49-F238E27FC236}">
                  <a16:creationId xmlns:a16="http://schemas.microsoft.com/office/drawing/2014/main" id="{3F01B4F8-F26D-CDF1-1EED-367B3B4C6896}"/>
                </a:ext>
              </a:extLst>
            </p:cNvPr>
            <p:cNvSpPr txBox="1"/>
            <p:nvPr/>
          </p:nvSpPr>
          <p:spPr>
            <a:xfrm flipH="1">
              <a:off x="8439992" y="2558410"/>
              <a:ext cx="1902385" cy="34613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向申赤</a:t>
              </a:r>
              <a:endPara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  <a:defRPr/>
              </a:pPr>
              <a:r>
                <a:rPr lang="zh-CN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工作量：</a:t>
              </a:r>
              <a:r>
                <a:rPr lang="en-US" altLang="zh-C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21%</a:t>
              </a:r>
            </a:p>
            <a:p>
              <a:pPr marL="0" lvl="0" indent="0" algn="just">
                <a:lnSpc>
                  <a:spcPct val="125000"/>
                </a:lnSpc>
                <a:spcBef>
                  <a:spcPts val="1200"/>
                </a:spcBef>
                <a:buNone/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负责小组项目各类图表绘制，主要前端页面制作，</a:t>
              </a:r>
              <a:r>
                <a:rPr lang="en-US" altLang="zh-CN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UI</a:t>
              </a: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设计，原型设计，文档编写，答辩</a:t>
              </a:r>
              <a:r>
                <a:rPr lang="en-US" altLang="zh-CN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PPT</a:t>
              </a: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设计工作。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3820DE9-34FE-56C6-8598-C55E94AB322E}"/>
              </a:ext>
            </a:extLst>
          </p:cNvPr>
          <p:cNvGrpSpPr/>
          <p:nvPr/>
        </p:nvGrpSpPr>
        <p:grpSpPr>
          <a:xfrm>
            <a:off x="5093426" y="1416228"/>
            <a:ext cx="2031157" cy="4730571"/>
            <a:chOff x="8251923" y="1416229"/>
            <a:chExt cx="2293657" cy="4730571"/>
          </a:xfrm>
        </p:grpSpPr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FF837095-03CC-248B-EB86-620E37BD141A}"/>
                </a:ext>
              </a:extLst>
            </p:cNvPr>
            <p:cNvSpPr/>
            <p:nvPr/>
          </p:nvSpPr>
          <p:spPr>
            <a:xfrm>
              <a:off x="8251923" y="1416229"/>
              <a:ext cx="2293657" cy="473057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  <a:sym typeface="思源宋体 CN" panose="02020400000000000000" pitchFamily="18" charset="-122"/>
              </a:endParaRPr>
            </a:p>
          </p:txBody>
        </p:sp>
        <p:sp>
          <p:nvSpPr>
            <p:cNvPr id="15" name="Text Placeholder 4">
              <a:extLst>
                <a:ext uri="{FF2B5EF4-FFF2-40B4-BE49-F238E27FC236}">
                  <a16:creationId xmlns:a16="http://schemas.microsoft.com/office/drawing/2014/main" id="{D51867A0-5AD1-9F3E-58CB-50749085225B}"/>
                </a:ext>
              </a:extLst>
            </p:cNvPr>
            <p:cNvSpPr txBox="1"/>
            <p:nvPr/>
          </p:nvSpPr>
          <p:spPr>
            <a:xfrm flipH="1">
              <a:off x="8439992" y="2558410"/>
              <a:ext cx="1902385" cy="34613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杜楷辉</a:t>
              </a:r>
              <a:endPara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  <a:defRPr/>
              </a:pPr>
              <a:r>
                <a:rPr lang="zh-CN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工作量：</a:t>
              </a:r>
              <a:r>
                <a:rPr lang="en-US" altLang="zh-C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19%</a:t>
              </a:r>
            </a:p>
            <a:p>
              <a:pPr marL="0" indent="0">
                <a:lnSpc>
                  <a:spcPct val="125000"/>
                </a:lnSpc>
                <a:spcBef>
                  <a:spcPts val="1200"/>
                </a:spcBef>
                <a:buNone/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负责小组项目前端页面开发，原型设计，数据库设计，协助各类文档编写，答辩</a:t>
              </a:r>
              <a:r>
                <a:rPr lang="en-US" altLang="zh-CN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PPT</a:t>
              </a: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设计工作。</a:t>
              </a:r>
              <a:endParaRPr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B0722D-35B9-9EE4-70CC-C9706C75CFC2}"/>
              </a:ext>
            </a:extLst>
          </p:cNvPr>
          <p:cNvGrpSpPr/>
          <p:nvPr/>
        </p:nvGrpSpPr>
        <p:grpSpPr>
          <a:xfrm>
            <a:off x="7428743" y="1416227"/>
            <a:ext cx="2031157" cy="4730571"/>
            <a:chOff x="8251923" y="1416229"/>
            <a:chExt cx="2293657" cy="4730571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1B0F77F3-ED3C-67B7-951E-5FD8AB95820B}"/>
                </a:ext>
              </a:extLst>
            </p:cNvPr>
            <p:cNvSpPr/>
            <p:nvPr/>
          </p:nvSpPr>
          <p:spPr>
            <a:xfrm>
              <a:off x="8251923" y="1416229"/>
              <a:ext cx="2293657" cy="473057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  <a:sym typeface="思源宋体 CN" panose="02020400000000000000" pitchFamily="18" charset="-122"/>
              </a:endParaRPr>
            </a:p>
          </p:txBody>
        </p:sp>
        <p:sp>
          <p:nvSpPr>
            <p:cNvPr id="18" name="Text Placeholder 4">
              <a:extLst>
                <a:ext uri="{FF2B5EF4-FFF2-40B4-BE49-F238E27FC236}">
                  <a16:creationId xmlns:a16="http://schemas.microsoft.com/office/drawing/2014/main" id="{40973296-F257-0860-85DD-776BA2127126}"/>
                </a:ext>
              </a:extLst>
            </p:cNvPr>
            <p:cNvSpPr txBox="1"/>
            <p:nvPr/>
          </p:nvSpPr>
          <p:spPr>
            <a:xfrm flipH="1">
              <a:off x="8439992" y="2558410"/>
              <a:ext cx="1902385" cy="34613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李淳</a:t>
              </a:r>
              <a:endPara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  <a:defRPr/>
              </a:pPr>
              <a:r>
                <a:rPr lang="zh-CN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工作量：</a:t>
              </a:r>
              <a:r>
                <a:rPr lang="en-US" altLang="zh-C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20%</a:t>
              </a:r>
            </a:p>
            <a:p>
              <a:pPr marL="0" indent="0">
                <a:lnSpc>
                  <a:spcPct val="125000"/>
                </a:lnSpc>
                <a:spcBef>
                  <a:spcPts val="1200"/>
                </a:spcBef>
                <a:buNone/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负责小组项目部分后端测试，编写项目测试文档，协助编写各类文档，类图设计，原型设计工作。</a:t>
              </a:r>
              <a:endParaRPr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F6A638-5B69-2EEE-6588-C32E407DF186}"/>
              </a:ext>
            </a:extLst>
          </p:cNvPr>
          <p:cNvGrpSpPr/>
          <p:nvPr/>
        </p:nvGrpSpPr>
        <p:grpSpPr>
          <a:xfrm>
            <a:off x="9749401" y="1415505"/>
            <a:ext cx="2031157" cy="4730571"/>
            <a:chOff x="8251923" y="1416229"/>
            <a:chExt cx="2293657" cy="473057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A05F21D9-3D4B-898A-EDCB-A7C82C29EC77}"/>
                </a:ext>
              </a:extLst>
            </p:cNvPr>
            <p:cNvSpPr/>
            <p:nvPr/>
          </p:nvSpPr>
          <p:spPr>
            <a:xfrm>
              <a:off x="8251923" y="1416229"/>
              <a:ext cx="2293657" cy="473057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  <a:sym typeface="思源宋体 CN" panose="02020400000000000000" pitchFamily="18" charset="-122"/>
              </a:endParaRPr>
            </a:p>
          </p:txBody>
        </p:sp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B9248528-0AB0-0649-D497-C208E2657B7F}"/>
                </a:ext>
              </a:extLst>
            </p:cNvPr>
            <p:cNvSpPr txBox="1"/>
            <p:nvPr/>
          </p:nvSpPr>
          <p:spPr>
            <a:xfrm flipH="1">
              <a:off x="8439992" y="2558410"/>
              <a:ext cx="1902385" cy="34613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杜俞锋</a:t>
              </a:r>
              <a:endParaRPr lang="en-US" altLang="zh-CN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  <a:defRPr/>
              </a:pPr>
              <a:r>
                <a:rPr lang="zh-CN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工作量：</a:t>
              </a:r>
              <a:r>
                <a:rPr lang="en-US" altLang="zh-C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</a:rPr>
                <a:t>18%</a:t>
              </a:r>
            </a:p>
            <a:p>
              <a:pPr marL="0" indent="0" algn="just">
                <a:lnSpc>
                  <a:spcPct val="125000"/>
                </a:lnSpc>
                <a:spcBef>
                  <a:spcPts val="1200"/>
                </a:spcBef>
                <a:buNone/>
                <a:defRPr/>
              </a:pPr>
              <a:r>
                <a:rPr lang="zh-CN" altLang="zh-CN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负责项目前</a:t>
              </a: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altLang="zh-CN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后</a:t>
              </a: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端</a:t>
              </a:r>
              <a:r>
                <a:rPr lang="zh-CN" altLang="zh-CN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测试工作,并将检测到存在的BUG及时向开发人员反馈，并编写项目测试文档。</a:t>
              </a:r>
            </a:p>
            <a:p>
              <a:pPr marL="0" lvl="0" indent="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endParaRPr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67CA6A3-1D04-8F21-FB76-6B54D411C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71" y="1675686"/>
            <a:ext cx="882000" cy="882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E79D5B12-401E-CA8B-A9DE-A39F82E1B0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31" y="1675686"/>
            <a:ext cx="881256" cy="8812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C71FE4F-FEF6-5C2D-D539-94366438E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5992" y="1674942"/>
            <a:ext cx="882000" cy="882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7A972E9-9B63-9789-8358-40AFA89A5C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3979" y="1674942"/>
            <a:ext cx="882000" cy="882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D7EB590-8D69-431C-63E2-46712A06D4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1161" y="1675686"/>
            <a:ext cx="929676" cy="882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425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1A72A-8944-E048-5B0E-47D75C4B8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0987E9-2B9C-2283-ADE5-CAEF384F05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1917" b="10175"/>
          <a:stretch>
            <a:fillRect/>
          </a:stretch>
        </p:blipFill>
        <p:spPr>
          <a:xfrm>
            <a:off x="0" y="1410834"/>
            <a:ext cx="12192000" cy="4036333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39F9A253-9840-86BB-333C-5B2ED1287C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17646" r="5187" b="23274"/>
          <a:stretch/>
        </p:blipFill>
        <p:spPr>
          <a:xfrm>
            <a:off x="0" y="1521"/>
            <a:ext cx="2197601" cy="827848"/>
          </a:xfrm>
          <a:prstGeom prst="rect">
            <a:avLst/>
          </a:prstGeom>
        </p:spPr>
      </p:pic>
      <p:pic>
        <p:nvPicPr>
          <p:cNvPr id="4" name="图片 3" descr="D:\资料\！三大风景照（外宣）02\三峡大学秋景\秋景（谢丞）\IMG_5757.jpgIMG_5757">
            <a:extLst>
              <a:ext uri="{FF2B5EF4-FFF2-40B4-BE49-F238E27FC236}">
                <a16:creationId xmlns:a16="http://schemas.microsoft.com/office/drawing/2014/main" id="{2981D039-4152-8F84-1EFF-24519037FA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-1" t="30988" r="67" b="20650"/>
          <a:stretch>
            <a:fillRect/>
          </a:stretch>
        </p:blipFill>
        <p:spPr>
          <a:xfrm>
            <a:off x="0" y="1410970"/>
            <a:ext cx="12192000" cy="40360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4161E10-D24E-396A-96A6-0C1E7ABD97FA}"/>
              </a:ext>
            </a:extLst>
          </p:cNvPr>
          <p:cNvSpPr/>
          <p:nvPr/>
        </p:nvSpPr>
        <p:spPr>
          <a:xfrm>
            <a:off x="-1" y="1411705"/>
            <a:ext cx="12192001" cy="4026570"/>
          </a:xfrm>
          <a:prstGeom prst="rect">
            <a:avLst/>
          </a:prstGeom>
          <a:solidFill>
            <a:srgbClr val="54A2FC">
              <a:alpha val="6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435DE54-461B-7DF0-3279-0578E16FF920}"/>
              </a:ext>
            </a:extLst>
          </p:cNvPr>
          <p:cNvGrpSpPr/>
          <p:nvPr/>
        </p:nvGrpSpPr>
        <p:grpSpPr>
          <a:xfrm>
            <a:off x="1716502" y="1412777"/>
            <a:ext cx="2254105" cy="2373160"/>
            <a:chOff x="1716502" y="1412777"/>
            <a:chExt cx="2254105" cy="237316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540CC9A-526B-65AE-B54C-C0E74B60248B}"/>
                </a:ext>
              </a:extLst>
            </p:cNvPr>
            <p:cNvGrpSpPr/>
            <p:nvPr/>
          </p:nvGrpSpPr>
          <p:grpSpPr>
            <a:xfrm>
              <a:off x="1716502" y="1412777"/>
              <a:ext cx="2254105" cy="2373160"/>
              <a:chOff x="10058399" y="386083"/>
              <a:chExt cx="1138990" cy="1199148"/>
            </a:xfrm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4C055971-16F9-325E-009B-0E1E48ECA810}"/>
                  </a:ext>
                </a:extLst>
              </p:cNvPr>
              <p:cNvSpPr/>
              <p:nvPr/>
            </p:nvSpPr>
            <p:spPr>
              <a:xfrm>
                <a:off x="10058399" y="386083"/>
                <a:ext cx="1138990" cy="1199148"/>
              </a:xfrm>
              <a:custGeom>
                <a:avLst/>
                <a:gdLst>
                  <a:gd name="connsiteX0" fmla="*/ 0 w 1138990"/>
                  <a:gd name="connsiteY0" fmla="*/ 0 h 1199148"/>
                  <a:gd name="connsiteX1" fmla="*/ 1138990 w 1138990"/>
                  <a:gd name="connsiteY1" fmla="*/ 0 h 1199148"/>
                  <a:gd name="connsiteX2" fmla="*/ 1138989 w 1138990"/>
                  <a:gd name="connsiteY2" fmla="*/ 629653 h 1199148"/>
                  <a:gd name="connsiteX3" fmla="*/ 569494 w 1138990"/>
                  <a:gd name="connsiteY3" fmla="*/ 1199148 h 1199148"/>
                  <a:gd name="connsiteX4" fmla="*/ 569495 w 1138990"/>
                  <a:gd name="connsiteY4" fmla="*/ 1199147 h 1199148"/>
                  <a:gd name="connsiteX5" fmla="*/ 0 w 1138990"/>
                  <a:gd name="connsiteY5" fmla="*/ 629652 h 119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8990" h="1199148">
                    <a:moveTo>
                      <a:pt x="0" y="0"/>
                    </a:moveTo>
                    <a:lnTo>
                      <a:pt x="1138990" y="0"/>
                    </a:lnTo>
                    <a:lnTo>
                      <a:pt x="1138989" y="629653"/>
                    </a:lnTo>
                    <a:cubicBezTo>
                      <a:pt x="1138989" y="944176"/>
                      <a:pt x="884017" y="1199148"/>
                      <a:pt x="569494" y="1199148"/>
                    </a:cubicBezTo>
                    <a:lnTo>
                      <a:pt x="569495" y="1199147"/>
                    </a:lnTo>
                    <a:cubicBezTo>
                      <a:pt x="254972" y="1199147"/>
                      <a:pt x="0" y="944175"/>
                      <a:pt x="0" y="629652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C408B87-0DEB-CFD6-F60A-2368A4440216}"/>
                  </a:ext>
                </a:extLst>
              </p:cNvPr>
              <p:cNvSpPr/>
              <p:nvPr/>
            </p:nvSpPr>
            <p:spPr>
              <a:xfrm>
                <a:off x="10178011" y="535774"/>
                <a:ext cx="899767" cy="899767"/>
              </a:xfrm>
              <a:prstGeom prst="ellipse">
                <a:avLst/>
              </a:prstGeom>
              <a:solidFill>
                <a:srgbClr val="54A2F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CD2C9FB-2EC8-8BDA-B2FB-EE0F4106E73B}"/>
                </a:ext>
              </a:extLst>
            </p:cNvPr>
            <p:cNvSpPr txBox="1"/>
            <p:nvPr/>
          </p:nvSpPr>
          <p:spPr>
            <a:xfrm>
              <a:off x="2005264" y="2053389"/>
              <a:ext cx="16523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Arial Black" panose="020B0A04020102020204" pitchFamily="34" charset="0"/>
                  <a:ea typeface="思源宋体 CN" panose="02020400000000000000" pitchFamily="18" charset="-122"/>
                </a:rPr>
                <a:t>03</a:t>
              </a:r>
              <a:endParaRPr lang="zh-CN" altLang="en-US" sz="7200" dirty="0">
                <a:solidFill>
                  <a:schemeClr val="bg1"/>
                </a:solidFill>
                <a:latin typeface="Arial Black" panose="020B0A04020102020204" pitchFamily="34" charset="0"/>
                <a:ea typeface="思源宋体 CN" panose="02020400000000000000" pitchFamily="18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1E92957-5449-D85F-EFF7-B21455B90BEC}"/>
              </a:ext>
            </a:extLst>
          </p:cNvPr>
          <p:cNvSpPr/>
          <p:nvPr/>
        </p:nvSpPr>
        <p:spPr>
          <a:xfrm>
            <a:off x="5174178" y="242384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ln w="0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项目详情</a:t>
            </a:r>
            <a:endParaRPr kumimoji="0" lang="zh-CN" altLang="en-US" sz="4800" b="1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5" name="图片 4" descr="金">
            <a:extLst>
              <a:ext uri="{FF2B5EF4-FFF2-40B4-BE49-F238E27FC236}">
                <a16:creationId xmlns:a16="http://schemas.microsoft.com/office/drawing/2014/main" id="{689835E2-2353-EB65-3F05-F733B3BD88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159365" y="0"/>
            <a:ext cx="1910715" cy="77851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AD066EA-6C0D-5C20-B6F5-2EE5E6585F0D}"/>
              </a:ext>
            </a:extLst>
          </p:cNvPr>
          <p:cNvCxnSpPr/>
          <p:nvPr/>
        </p:nvCxnSpPr>
        <p:spPr>
          <a:xfrm>
            <a:off x="-85531" y="838260"/>
            <a:ext cx="1236306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E42F557-1362-189D-C4B2-21D3CF1F6751}"/>
              </a:ext>
            </a:extLst>
          </p:cNvPr>
          <p:cNvSpPr/>
          <p:nvPr/>
        </p:nvSpPr>
        <p:spPr>
          <a:xfrm>
            <a:off x="4699310" y="3160758"/>
            <a:ext cx="3381993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Mini-Market · Project info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00C8A2-5738-5B1B-61D6-FDD3F51F4E88}"/>
              </a:ext>
            </a:extLst>
          </p:cNvPr>
          <p:cNvSpPr/>
          <p:nvPr/>
        </p:nvSpPr>
        <p:spPr>
          <a:xfrm>
            <a:off x="5174178" y="3489694"/>
            <a:ext cx="5656007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功能模块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原型设计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系统测试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· Git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协作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项目亮点</a:t>
            </a:r>
            <a:endParaRPr lang="en-US" altLang="zh-CN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35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8" grpId="0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780d22d-8a70-4e2d-b2a7-245f0d9d4d3e"/>
  <p:tag name="COMMONDATA" val="eyJoZGlkIjoiYzUzMThhZmQ5YzRiOGNmNDJhM2VkYTNlOWJkNDA1Z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1060</Words>
  <Application>Microsoft Office PowerPoint</Application>
  <PresentationFormat>宽屏</PresentationFormat>
  <Paragraphs>131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思源宋体 CN</vt:lpstr>
      <vt:lpstr>Arial Black</vt:lpstr>
      <vt:lpstr>微软雅黑</vt:lpstr>
      <vt:lpstr>Wingdings</vt:lpstr>
      <vt:lpstr>等线</vt:lpstr>
      <vt:lpstr>思源宋体 CN Heavy</vt:lpstr>
      <vt:lpstr>思源黑体 CN Bold</vt:lpstr>
      <vt:lpstr>等线 Light</vt:lpstr>
      <vt:lpstr>Calibri</vt:lpstr>
      <vt:lpstr>思源黑体 CN Regular</vt:lpstr>
      <vt:lpstr>MiSans Heavy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 xiusi</dc:creator>
  <cp:lastModifiedBy>Shenchi Shawn</cp:lastModifiedBy>
  <cp:revision>217</cp:revision>
  <dcterms:created xsi:type="dcterms:W3CDTF">2023-04-18T01:24:00Z</dcterms:created>
  <dcterms:modified xsi:type="dcterms:W3CDTF">2024-12-28T06:39:28Z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80DA3471D4044460AFE5EB40E3AF51D2_13</vt:lpwstr>
  </property>
  <property fmtid="{D5CDD505-2E9C-101B-9397-08002B2CF9AE}" pid="3" name="KSOProductBuildVer">
    <vt:lpwstr>2052-11.1.0.14309</vt:lpwstr>
  </property>
</Properties>
</file>